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9" r:id="rId4"/>
    <p:sldId id="260" r:id="rId5"/>
    <p:sldId id="261" r:id="rId6"/>
    <p:sldId id="262" r:id="rId7"/>
    <p:sldId id="263" r:id="rId8"/>
    <p:sldId id="264" r:id="rId9"/>
    <p:sldId id="265" r:id="rId1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1" d="100"/>
          <a:sy n="101" d="100"/>
        </p:scale>
        <p:origin x="-128" y="-2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C6764A-FF57-4DB5-9878-4268AEE04906}" type="doc">
      <dgm:prSet loTypeId="urn:diagrams.loki3.com/VaryingWidthList" loCatId="list" qsTypeId="urn:microsoft.com/office/officeart/2005/8/quickstyle/simple1" qsCatId="simple" csTypeId="urn:microsoft.com/office/officeart/2005/8/colors/accent1_2" csCatId="accent1" phldr="1"/>
      <dgm:spPr/>
      <dgm:t>
        <a:bodyPr/>
        <a:lstStyle/>
        <a:p>
          <a:endParaRPr lang="en-US"/>
        </a:p>
      </dgm:t>
    </dgm:pt>
    <dgm:pt modelId="{AB077122-367A-42CE-8441-E06A32EBBEF9}">
      <dgm:prSet phldrT="[Text]" custT="1"/>
      <dgm:spPr/>
      <dgm:t>
        <a:bodyPr/>
        <a:lstStyle/>
        <a:p>
          <a:pPr algn="l">
            <a:lnSpc>
              <a:spcPct val="100000"/>
            </a:lnSpc>
          </a:pPr>
          <a:r>
            <a:rPr lang="ro-RO" sz="1800" dirty="0" smtClean="0">
              <a:latin typeface="Arial" panose="020B0604020202020204" pitchFamily="34" charset="0"/>
              <a:cs typeface="Arial" panose="020B0604020202020204" pitchFamily="34" charset="0"/>
            </a:rPr>
            <a:t>O taxare suplimentară a pensiilor speciale ar putea aduce cel mult 1 miliard lei (aproape 0,1 la sută din PIB) în fiecare an. </a:t>
          </a:r>
          <a:endParaRPr lang="en-US" sz="1800" dirty="0">
            <a:latin typeface="Arial" panose="020B0604020202020204" pitchFamily="34" charset="0"/>
            <a:cs typeface="Arial" panose="020B0604020202020204" pitchFamily="34" charset="0"/>
          </a:endParaRPr>
        </a:p>
      </dgm:t>
    </dgm:pt>
    <dgm:pt modelId="{0237D247-3B33-47AE-8D8F-3949C9DC501B}" type="parTrans" cxnId="{9C684F46-6E4E-422E-BADB-66F45049BE81}">
      <dgm:prSet/>
      <dgm:spPr/>
      <dgm:t>
        <a:bodyPr/>
        <a:lstStyle/>
        <a:p>
          <a:endParaRPr lang="en-US"/>
        </a:p>
      </dgm:t>
    </dgm:pt>
    <dgm:pt modelId="{01F8007D-1E28-4DD4-9161-A76D6330BD78}" type="sibTrans" cxnId="{9C684F46-6E4E-422E-BADB-66F45049BE81}">
      <dgm:prSet/>
      <dgm:spPr/>
      <dgm:t>
        <a:bodyPr/>
        <a:lstStyle/>
        <a:p>
          <a:endParaRPr lang="en-US"/>
        </a:p>
      </dgm:t>
    </dgm:pt>
    <dgm:pt modelId="{60821916-65FC-45E8-A3B9-0FAC40F73151}">
      <dgm:prSet phldrT="[Text]" custT="1"/>
      <dgm:spPr/>
      <dgm:t>
        <a:bodyPr/>
        <a:lstStyle/>
        <a:p>
          <a:pPr algn="l"/>
          <a:r>
            <a:rPr lang="ro-RO" sz="1800" dirty="0" smtClean="0">
              <a:latin typeface="Arial" panose="020B0604020202020204" pitchFamily="34" charset="0"/>
              <a:cs typeface="Arial" panose="020B0604020202020204" pitchFamily="34" charset="0"/>
            </a:rPr>
            <a:t>Revenirea la impozitarea  dividendelor cu 10% (aceeași rată cu a impozitului pe venituri) ar putea aduce cel mult 1 miliard lei (0,1 la sută din PIB) în fiecare an.</a:t>
          </a:r>
          <a:endParaRPr lang="en-US" sz="4200" dirty="0">
            <a:latin typeface="Arial" panose="020B0604020202020204" pitchFamily="34" charset="0"/>
            <a:cs typeface="Arial" panose="020B0604020202020204" pitchFamily="34" charset="0"/>
          </a:endParaRPr>
        </a:p>
      </dgm:t>
    </dgm:pt>
    <dgm:pt modelId="{298C1515-8B02-4FCC-8BCA-F09FD69394B5}" type="parTrans" cxnId="{1528B678-FB9A-44A2-9012-DEA7415EBD7E}">
      <dgm:prSet/>
      <dgm:spPr/>
      <dgm:t>
        <a:bodyPr/>
        <a:lstStyle/>
        <a:p>
          <a:endParaRPr lang="en-US"/>
        </a:p>
      </dgm:t>
    </dgm:pt>
    <dgm:pt modelId="{B4D895F5-2B52-494A-BF45-F03516D9B1E3}" type="sibTrans" cxnId="{1528B678-FB9A-44A2-9012-DEA7415EBD7E}">
      <dgm:prSet/>
      <dgm:spPr/>
      <dgm:t>
        <a:bodyPr/>
        <a:lstStyle/>
        <a:p>
          <a:endParaRPr lang="en-US"/>
        </a:p>
      </dgm:t>
    </dgm:pt>
    <dgm:pt modelId="{0EA46141-2A54-4794-A5E3-87D9B9CEE266}">
      <dgm:prSet custT="1"/>
      <dgm:spPr/>
      <dgm:t>
        <a:bodyPr/>
        <a:lstStyle/>
        <a:p>
          <a:pPr algn="l"/>
          <a:r>
            <a:rPr lang="ro-RO" sz="1800" dirty="0" smtClean="0">
              <a:latin typeface="Arial" panose="020B0604020202020204" pitchFamily="34" charset="0"/>
              <a:cs typeface="Arial" panose="020B0604020202020204" pitchFamily="34" charset="0"/>
            </a:rPr>
            <a:t>O colectare mai bună a TVA ar putea aduce cel mult 5 miliarde lei (circa 0,5 la sută din PIB), dacă este urmărită cu multă perseverență timp de mai mulți ani.</a:t>
          </a:r>
          <a:endParaRPr lang="en-US" sz="1800" dirty="0">
            <a:latin typeface="Arial" panose="020B0604020202020204" pitchFamily="34" charset="0"/>
            <a:cs typeface="Arial" panose="020B0604020202020204" pitchFamily="34" charset="0"/>
          </a:endParaRPr>
        </a:p>
      </dgm:t>
    </dgm:pt>
    <dgm:pt modelId="{3F301701-8564-4BD2-A45F-F3C3A71E30B9}" type="parTrans" cxnId="{BD54EF3F-16C1-4E82-A704-D65DC284AB2E}">
      <dgm:prSet/>
      <dgm:spPr/>
      <dgm:t>
        <a:bodyPr/>
        <a:lstStyle/>
        <a:p>
          <a:endParaRPr lang="en-US"/>
        </a:p>
      </dgm:t>
    </dgm:pt>
    <dgm:pt modelId="{17042DFB-CED1-4C96-BE17-17A04FC1BD08}" type="sibTrans" cxnId="{BD54EF3F-16C1-4E82-A704-D65DC284AB2E}">
      <dgm:prSet/>
      <dgm:spPr/>
      <dgm:t>
        <a:bodyPr/>
        <a:lstStyle/>
        <a:p>
          <a:endParaRPr lang="en-US"/>
        </a:p>
      </dgm:t>
    </dgm:pt>
    <dgm:pt modelId="{8C7573C3-A0DD-4B74-9CC4-FAC1930A5503}">
      <dgm:prSet custT="1"/>
      <dgm:spPr/>
      <dgm:t>
        <a:bodyPr/>
        <a:lstStyle/>
        <a:p>
          <a:pPr algn="just"/>
          <a:r>
            <a:rPr lang="ro-RO" sz="1800" dirty="0" smtClean="0">
              <a:latin typeface="Arial" panose="020B0604020202020204" pitchFamily="34" charset="0"/>
              <a:cs typeface="Arial" panose="020B0604020202020204" pitchFamily="34" charset="0"/>
            </a:rPr>
            <a:t>Concedierea a circa 60 de mii de bugetari (5 procente din numărul total al acestora) ar aduce cel mult 0,6 la sută din PIB în fiecare an.</a:t>
          </a:r>
          <a:endParaRPr lang="en-US" sz="1800" dirty="0">
            <a:latin typeface="Arial" panose="020B0604020202020204" pitchFamily="34" charset="0"/>
            <a:cs typeface="Arial" panose="020B0604020202020204" pitchFamily="34" charset="0"/>
          </a:endParaRPr>
        </a:p>
      </dgm:t>
    </dgm:pt>
    <dgm:pt modelId="{3BD1FB79-EB95-49D0-B1D5-32AB2CD62F50}" type="parTrans" cxnId="{4A49D376-60F3-485E-9202-96F06AB8A35F}">
      <dgm:prSet/>
      <dgm:spPr/>
      <dgm:t>
        <a:bodyPr/>
        <a:lstStyle/>
        <a:p>
          <a:endParaRPr lang="en-US"/>
        </a:p>
      </dgm:t>
    </dgm:pt>
    <dgm:pt modelId="{C92CA303-0B1D-4A7C-95BB-D480CB0BAEA3}" type="sibTrans" cxnId="{4A49D376-60F3-485E-9202-96F06AB8A35F}">
      <dgm:prSet/>
      <dgm:spPr/>
      <dgm:t>
        <a:bodyPr/>
        <a:lstStyle/>
        <a:p>
          <a:endParaRPr lang="en-US"/>
        </a:p>
      </dgm:t>
    </dgm:pt>
    <dgm:pt modelId="{65369910-3DD3-41AD-AA33-161453181F17}" type="pres">
      <dgm:prSet presAssocID="{63C6764A-FF57-4DB5-9878-4268AEE04906}" presName="Name0" presStyleCnt="0">
        <dgm:presLayoutVars>
          <dgm:resizeHandles/>
        </dgm:presLayoutVars>
      </dgm:prSet>
      <dgm:spPr/>
      <dgm:t>
        <a:bodyPr/>
        <a:lstStyle/>
        <a:p>
          <a:endParaRPr lang="en-US"/>
        </a:p>
      </dgm:t>
    </dgm:pt>
    <dgm:pt modelId="{952FCC30-5A45-493C-8101-82A2F918F277}" type="pres">
      <dgm:prSet presAssocID="{AB077122-367A-42CE-8441-E06A32EBBEF9}" presName="text" presStyleLbl="node1" presStyleIdx="0" presStyleCnt="4" custScaleX="939055">
        <dgm:presLayoutVars>
          <dgm:bulletEnabled val="1"/>
        </dgm:presLayoutVars>
      </dgm:prSet>
      <dgm:spPr/>
      <dgm:t>
        <a:bodyPr/>
        <a:lstStyle/>
        <a:p>
          <a:endParaRPr lang="en-US"/>
        </a:p>
      </dgm:t>
    </dgm:pt>
    <dgm:pt modelId="{320D5D45-406C-4E79-9966-7BF66A2C35D0}" type="pres">
      <dgm:prSet presAssocID="{01F8007D-1E28-4DD4-9161-A76D6330BD78}" presName="space" presStyleCnt="0"/>
      <dgm:spPr/>
    </dgm:pt>
    <dgm:pt modelId="{2E5A091C-BA06-4206-827A-77C9CCE7D217}" type="pres">
      <dgm:prSet presAssocID="{0EA46141-2A54-4794-A5E3-87D9B9CEE266}" presName="text" presStyleLbl="node1" presStyleIdx="1" presStyleCnt="4" custScaleX="110402">
        <dgm:presLayoutVars>
          <dgm:bulletEnabled val="1"/>
        </dgm:presLayoutVars>
      </dgm:prSet>
      <dgm:spPr/>
      <dgm:t>
        <a:bodyPr/>
        <a:lstStyle/>
        <a:p>
          <a:endParaRPr lang="en-US"/>
        </a:p>
      </dgm:t>
    </dgm:pt>
    <dgm:pt modelId="{2557DC81-280B-4D19-AC34-29C40E8B7791}" type="pres">
      <dgm:prSet presAssocID="{17042DFB-CED1-4C96-BE17-17A04FC1BD08}" presName="space" presStyleCnt="0"/>
      <dgm:spPr/>
    </dgm:pt>
    <dgm:pt modelId="{227A75A1-A7B5-4E77-B043-0657CD33F6A0}" type="pres">
      <dgm:prSet presAssocID="{60821916-65FC-45E8-A3B9-0FAC40F73151}" presName="text" presStyleLbl="node1" presStyleIdx="2" presStyleCnt="4" custScaleX="936659">
        <dgm:presLayoutVars>
          <dgm:bulletEnabled val="1"/>
        </dgm:presLayoutVars>
      </dgm:prSet>
      <dgm:spPr/>
      <dgm:t>
        <a:bodyPr/>
        <a:lstStyle/>
        <a:p>
          <a:endParaRPr lang="en-US"/>
        </a:p>
      </dgm:t>
    </dgm:pt>
    <dgm:pt modelId="{ACC09892-29E5-45B6-9811-3D8C0A3BE154}" type="pres">
      <dgm:prSet presAssocID="{B4D895F5-2B52-494A-BF45-F03516D9B1E3}" presName="space" presStyleCnt="0"/>
      <dgm:spPr/>
    </dgm:pt>
    <dgm:pt modelId="{99AA74A4-D2AA-4EA7-9C0A-E1E3C57AA1B4}" type="pres">
      <dgm:prSet presAssocID="{8C7573C3-A0DD-4B74-9CC4-FAC1930A5503}" presName="text" presStyleLbl="node1" presStyleIdx="3" presStyleCnt="4" custScaleX="1117417">
        <dgm:presLayoutVars>
          <dgm:bulletEnabled val="1"/>
        </dgm:presLayoutVars>
      </dgm:prSet>
      <dgm:spPr/>
      <dgm:t>
        <a:bodyPr/>
        <a:lstStyle/>
        <a:p>
          <a:endParaRPr lang="en-US"/>
        </a:p>
      </dgm:t>
    </dgm:pt>
  </dgm:ptLst>
  <dgm:cxnLst>
    <dgm:cxn modelId="{9C684F46-6E4E-422E-BADB-66F45049BE81}" srcId="{63C6764A-FF57-4DB5-9878-4268AEE04906}" destId="{AB077122-367A-42CE-8441-E06A32EBBEF9}" srcOrd="0" destOrd="0" parTransId="{0237D247-3B33-47AE-8D8F-3949C9DC501B}" sibTransId="{01F8007D-1E28-4DD4-9161-A76D6330BD78}"/>
    <dgm:cxn modelId="{E73DAB56-A381-46D3-9F88-5405F685587C}" type="presOf" srcId="{AB077122-367A-42CE-8441-E06A32EBBEF9}" destId="{952FCC30-5A45-493C-8101-82A2F918F277}" srcOrd="0" destOrd="0" presId="urn:diagrams.loki3.com/VaryingWidthList"/>
    <dgm:cxn modelId="{B25AC74B-DC5C-4DE2-8A38-71FDF7F736DC}" type="presOf" srcId="{60821916-65FC-45E8-A3B9-0FAC40F73151}" destId="{227A75A1-A7B5-4E77-B043-0657CD33F6A0}" srcOrd="0" destOrd="0" presId="urn:diagrams.loki3.com/VaryingWidthList"/>
    <dgm:cxn modelId="{4A49D376-60F3-485E-9202-96F06AB8A35F}" srcId="{63C6764A-FF57-4DB5-9878-4268AEE04906}" destId="{8C7573C3-A0DD-4B74-9CC4-FAC1930A5503}" srcOrd="3" destOrd="0" parTransId="{3BD1FB79-EB95-49D0-B1D5-32AB2CD62F50}" sibTransId="{C92CA303-0B1D-4A7C-95BB-D480CB0BAEA3}"/>
    <dgm:cxn modelId="{1528B678-FB9A-44A2-9012-DEA7415EBD7E}" srcId="{63C6764A-FF57-4DB5-9878-4268AEE04906}" destId="{60821916-65FC-45E8-A3B9-0FAC40F73151}" srcOrd="2" destOrd="0" parTransId="{298C1515-8B02-4FCC-8BCA-F09FD69394B5}" sibTransId="{B4D895F5-2B52-494A-BF45-F03516D9B1E3}"/>
    <dgm:cxn modelId="{BD54EF3F-16C1-4E82-A704-D65DC284AB2E}" srcId="{63C6764A-FF57-4DB5-9878-4268AEE04906}" destId="{0EA46141-2A54-4794-A5E3-87D9B9CEE266}" srcOrd="1" destOrd="0" parTransId="{3F301701-8564-4BD2-A45F-F3C3A71E30B9}" sibTransId="{17042DFB-CED1-4C96-BE17-17A04FC1BD08}"/>
    <dgm:cxn modelId="{CCCCE636-F493-49A7-BD80-E2104120E4C9}" type="presOf" srcId="{0EA46141-2A54-4794-A5E3-87D9B9CEE266}" destId="{2E5A091C-BA06-4206-827A-77C9CCE7D217}" srcOrd="0" destOrd="0" presId="urn:diagrams.loki3.com/VaryingWidthList"/>
    <dgm:cxn modelId="{2E479F60-B224-46EE-BB1A-DD31FE586E24}" type="presOf" srcId="{63C6764A-FF57-4DB5-9878-4268AEE04906}" destId="{65369910-3DD3-41AD-AA33-161453181F17}" srcOrd="0" destOrd="0" presId="urn:diagrams.loki3.com/VaryingWidthList"/>
    <dgm:cxn modelId="{149DC6CA-A040-49C4-B0B7-D0DBF9E39724}" type="presOf" srcId="{8C7573C3-A0DD-4B74-9CC4-FAC1930A5503}" destId="{99AA74A4-D2AA-4EA7-9C0A-E1E3C57AA1B4}" srcOrd="0" destOrd="0" presId="urn:diagrams.loki3.com/VaryingWidthList"/>
    <dgm:cxn modelId="{5002E1AA-EBF3-4901-95A8-CA8229D9CD1E}" type="presParOf" srcId="{65369910-3DD3-41AD-AA33-161453181F17}" destId="{952FCC30-5A45-493C-8101-82A2F918F277}" srcOrd="0" destOrd="0" presId="urn:diagrams.loki3.com/VaryingWidthList"/>
    <dgm:cxn modelId="{B86FFCD4-998C-4BCC-8F6A-50AA33FE6C2D}" type="presParOf" srcId="{65369910-3DD3-41AD-AA33-161453181F17}" destId="{320D5D45-406C-4E79-9966-7BF66A2C35D0}" srcOrd="1" destOrd="0" presId="urn:diagrams.loki3.com/VaryingWidthList"/>
    <dgm:cxn modelId="{194FB4C0-A0B6-423D-B619-062A28A76AD1}" type="presParOf" srcId="{65369910-3DD3-41AD-AA33-161453181F17}" destId="{2E5A091C-BA06-4206-827A-77C9CCE7D217}" srcOrd="2" destOrd="0" presId="urn:diagrams.loki3.com/VaryingWidthList"/>
    <dgm:cxn modelId="{0E94DDFB-E251-4B18-86FB-737EEC77E915}" type="presParOf" srcId="{65369910-3DD3-41AD-AA33-161453181F17}" destId="{2557DC81-280B-4D19-AC34-29C40E8B7791}" srcOrd="3" destOrd="0" presId="urn:diagrams.loki3.com/VaryingWidthList"/>
    <dgm:cxn modelId="{D75F83A9-1CFF-413A-B611-1834722BBDDF}" type="presParOf" srcId="{65369910-3DD3-41AD-AA33-161453181F17}" destId="{227A75A1-A7B5-4E77-B043-0657CD33F6A0}" srcOrd="4" destOrd="0" presId="urn:diagrams.loki3.com/VaryingWidthList"/>
    <dgm:cxn modelId="{2D0BBE25-B63C-4B92-B1E0-211EACBD2831}" type="presParOf" srcId="{65369910-3DD3-41AD-AA33-161453181F17}" destId="{ACC09892-29E5-45B6-9811-3D8C0A3BE154}" srcOrd="5" destOrd="0" presId="urn:diagrams.loki3.com/VaryingWidthList"/>
    <dgm:cxn modelId="{558A2C5D-5C15-4552-9CFB-4D07711B30B1}" type="presParOf" srcId="{65369910-3DD3-41AD-AA33-161453181F17}" destId="{99AA74A4-D2AA-4EA7-9C0A-E1E3C57AA1B4}" srcOrd="6"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2FCC30-5A45-493C-8101-82A2F918F277}">
      <dsp:nvSpPr>
        <dsp:cNvPr id="0" name=""/>
        <dsp:cNvSpPr/>
      </dsp:nvSpPr>
      <dsp:spPr>
        <a:xfrm>
          <a:off x="0" y="2938"/>
          <a:ext cx="8128000" cy="71514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800100">
            <a:lnSpc>
              <a:spcPct val="100000"/>
            </a:lnSpc>
            <a:spcBef>
              <a:spcPct val="0"/>
            </a:spcBef>
            <a:spcAft>
              <a:spcPct val="35000"/>
            </a:spcAft>
          </a:pPr>
          <a:r>
            <a:rPr lang="ro-RO" sz="1800" kern="1200" dirty="0" smtClean="0">
              <a:latin typeface="Arial" panose="020B0604020202020204" pitchFamily="34" charset="0"/>
              <a:cs typeface="Arial" panose="020B0604020202020204" pitchFamily="34" charset="0"/>
            </a:rPr>
            <a:t>O taxare suplimentară a pensiilor speciale ar putea aduce cel mult 1 miliard lei (aproape 0,1 la sută din PIB) în fiecare an. </a:t>
          </a:r>
          <a:endParaRPr lang="en-US" sz="1800" kern="1200" dirty="0">
            <a:latin typeface="Arial" panose="020B0604020202020204" pitchFamily="34" charset="0"/>
            <a:cs typeface="Arial" panose="020B0604020202020204" pitchFamily="34" charset="0"/>
          </a:endParaRPr>
        </a:p>
      </dsp:txBody>
      <dsp:txXfrm>
        <a:off x="0" y="2938"/>
        <a:ext cx="8128000" cy="715148"/>
      </dsp:txXfrm>
    </dsp:sp>
    <dsp:sp modelId="{2E5A091C-BA06-4206-827A-77C9CCE7D217}">
      <dsp:nvSpPr>
        <dsp:cNvPr id="0" name=""/>
        <dsp:cNvSpPr/>
      </dsp:nvSpPr>
      <dsp:spPr>
        <a:xfrm>
          <a:off x="0" y="753844"/>
          <a:ext cx="8128000" cy="71514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800100">
            <a:lnSpc>
              <a:spcPct val="90000"/>
            </a:lnSpc>
            <a:spcBef>
              <a:spcPct val="0"/>
            </a:spcBef>
            <a:spcAft>
              <a:spcPct val="35000"/>
            </a:spcAft>
          </a:pPr>
          <a:r>
            <a:rPr lang="ro-RO" sz="1800" kern="1200" dirty="0" smtClean="0">
              <a:latin typeface="Arial" panose="020B0604020202020204" pitchFamily="34" charset="0"/>
              <a:cs typeface="Arial" panose="020B0604020202020204" pitchFamily="34" charset="0"/>
            </a:rPr>
            <a:t>O colectare mai bună a TVA ar putea aduce cel mult 5 miliarde lei (circa 0,5 la sută din PIB), dacă este urmărită cu multă perseverență timp de mai mulți ani.</a:t>
          </a:r>
          <a:endParaRPr lang="en-US" sz="1800" kern="1200" dirty="0">
            <a:latin typeface="Arial" panose="020B0604020202020204" pitchFamily="34" charset="0"/>
            <a:cs typeface="Arial" panose="020B0604020202020204" pitchFamily="34" charset="0"/>
          </a:endParaRPr>
        </a:p>
      </dsp:txBody>
      <dsp:txXfrm>
        <a:off x="0" y="753844"/>
        <a:ext cx="8128000" cy="715148"/>
      </dsp:txXfrm>
    </dsp:sp>
    <dsp:sp modelId="{227A75A1-A7B5-4E77-B043-0657CD33F6A0}">
      <dsp:nvSpPr>
        <dsp:cNvPr id="0" name=""/>
        <dsp:cNvSpPr/>
      </dsp:nvSpPr>
      <dsp:spPr>
        <a:xfrm>
          <a:off x="0" y="1504750"/>
          <a:ext cx="8128000" cy="71514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800100">
            <a:lnSpc>
              <a:spcPct val="90000"/>
            </a:lnSpc>
            <a:spcBef>
              <a:spcPct val="0"/>
            </a:spcBef>
            <a:spcAft>
              <a:spcPct val="35000"/>
            </a:spcAft>
          </a:pPr>
          <a:r>
            <a:rPr lang="ro-RO" sz="1800" kern="1200" dirty="0" smtClean="0">
              <a:latin typeface="Arial" panose="020B0604020202020204" pitchFamily="34" charset="0"/>
              <a:cs typeface="Arial" panose="020B0604020202020204" pitchFamily="34" charset="0"/>
            </a:rPr>
            <a:t>Revenirea la impozitarea  dividendelor cu 10% (aceeași rată cu a impozitului pe venituri) ar putea aduce cel mult 1 miliard lei (0,1 la sută din PIB) în fiecare an.</a:t>
          </a:r>
          <a:endParaRPr lang="en-US" sz="4200" kern="1200" dirty="0">
            <a:latin typeface="Arial" panose="020B0604020202020204" pitchFamily="34" charset="0"/>
            <a:cs typeface="Arial" panose="020B0604020202020204" pitchFamily="34" charset="0"/>
          </a:endParaRPr>
        </a:p>
      </dsp:txBody>
      <dsp:txXfrm>
        <a:off x="0" y="1504750"/>
        <a:ext cx="8128000" cy="715148"/>
      </dsp:txXfrm>
    </dsp:sp>
    <dsp:sp modelId="{99AA74A4-D2AA-4EA7-9C0A-E1E3C57AA1B4}">
      <dsp:nvSpPr>
        <dsp:cNvPr id="0" name=""/>
        <dsp:cNvSpPr/>
      </dsp:nvSpPr>
      <dsp:spPr>
        <a:xfrm>
          <a:off x="0" y="2255655"/>
          <a:ext cx="8128000" cy="71514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800100">
            <a:lnSpc>
              <a:spcPct val="90000"/>
            </a:lnSpc>
            <a:spcBef>
              <a:spcPct val="0"/>
            </a:spcBef>
            <a:spcAft>
              <a:spcPct val="35000"/>
            </a:spcAft>
          </a:pPr>
          <a:r>
            <a:rPr lang="ro-RO" sz="1800" kern="1200" dirty="0" smtClean="0">
              <a:latin typeface="Arial" panose="020B0604020202020204" pitchFamily="34" charset="0"/>
              <a:cs typeface="Arial" panose="020B0604020202020204" pitchFamily="34" charset="0"/>
            </a:rPr>
            <a:t>Concedierea a circa 60 de mii de bugetari (5 procente din numărul total al acestora) ar aduce cel mult 0,6 la sută din PIB în fiecare an.</a:t>
          </a:r>
          <a:endParaRPr lang="en-US" sz="1800" kern="1200" dirty="0">
            <a:latin typeface="Arial" panose="020B0604020202020204" pitchFamily="34" charset="0"/>
            <a:cs typeface="Arial" panose="020B0604020202020204" pitchFamily="34" charset="0"/>
          </a:endParaRPr>
        </a:p>
      </dsp:txBody>
      <dsp:txXfrm>
        <a:off x="0" y="2255655"/>
        <a:ext cx="8128000" cy="715148"/>
      </dsp:txXfrm>
    </dsp:sp>
  </dsp:spTree>
</dsp:drawing>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27/11/19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27/11/19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27/11/19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27/11/19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27/11/19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27/11/19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27/11/19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27/11/19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27/11/19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27/11/19</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27/11/19</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27/11/19</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tabLst>
                <a:tab pos="2913063" algn="l"/>
              </a:tabLst>
            </a:pPr>
            <a:r>
              <a:rPr lang="ro-RO" sz="2800" b="1" dirty="0" smtClean="0">
                <a:latin typeface="Arial" panose="020B0604020202020204" pitchFamily="34" charset="0"/>
                <a:cs typeface="Arial" panose="020B0604020202020204" pitchFamily="34" charset="0"/>
              </a:rPr>
              <a:t>Costurile economice ale noii legi a pensiilor</a:t>
            </a:r>
            <a:br>
              <a:rPr lang="ro-RO" sz="2800" b="1" dirty="0" smtClean="0">
                <a:latin typeface="Arial" panose="020B0604020202020204" pitchFamily="34" charset="0"/>
                <a:cs typeface="Arial" panose="020B0604020202020204" pitchFamily="34" charset="0"/>
              </a:rPr>
            </a:br>
            <a:r>
              <a:rPr lang="ro-RO" sz="2800" b="1" dirty="0" smtClean="0">
                <a:latin typeface="Arial" panose="020B0604020202020204" pitchFamily="34" charset="0"/>
                <a:cs typeface="Arial" panose="020B0604020202020204" pitchFamily="34" charset="0"/>
              </a:rPr>
              <a:t>(legea nr.127/2019 privind sistemul public de pensii)</a:t>
            </a:r>
            <a:endParaRPr lang="en-US" sz="28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398143" y="4813540"/>
            <a:ext cx="7599872" cy="1926211"/>
          </a:xfrm>
        </p:spPr>
        <p:txBody>
          <a:bodyPr>
            <a:normAutofit/>
          </a:bodyPr>
          <a:lstStyle/>
          <a:p>
            <a:r>
              <a:rPr lang="ro-RO" dirty="0" smtClean="0">
                <a:latin typeface="Arial" panose="020B0604020202020204" pitchFamily="34" charset="0"/>
                <a:cs typeface="Arial" panose="020B0604020202020204" pitchFamily="34" charset="0"/>
              </a:rPr>
              <a:t>Conferința </a:t>
            </a:r>
            <a:r>
              <a:rPr lang="ro-RO" dirty="0">
                <a:latin typeface="Arial" panose="020B0604020202020204" pitchFamily="34" charset="0"/>
                <a:cs typeface="Arial" panose="020B0604020202020204" pitchFamily="34" charset="0"/>
              </a:rPr>
              <a:t>„Buget și fiscalitate 2020: dinspre politica oficială spre mediul de afaceri</a:t>
            </a:r>
            <a:r>
              <a:rPr lang="ro-RO" dirty="0" smtClean="0">
                <a:latin typeface="Arial" panose="020B0604020202020204" pitchFamily="34" charset="0"/>
                <a:cs typeface="Arial" panose="020B0604020202020204" pitchFamily="34" charset="0"/>
              </a:rPr>
              <a:t>”</a:t>
            </a:r>
          </a:p>
          <a:p>
            <a:endParaRPr lang="ro-RO" dirty="0">
              <a:latin typeface="Arial" panose="020B0604020202020204" pitchFamily="34" charset="0"/>
              <a:cs typeface="Arial" panose="020B0604020202020204" pitchFamily="34" charset="0"/>
            </a:endParaRPr>
          </a:p>
          <a:p>
            <a:r>
              <a:rPr lang="ro-RO" dirty="0" smtClean="0">
                <a:latin typeface="Arial" panose="020B0604020202020204" pitchFamily="34" charset="0"/>
                <a:cs typeface="Arial" panose="020B0604020202020204" pitchFamily="34" charset="0"/>
              </a:rPr>
              <a:t>27 noiembrie 2019, </a:t>
            </a:r>
            <a:r>
              <a:rPr lang="ro-RO" dirty="0">
                <a:latin typeface="Arial" panose="020B0604020202020204" pitchFamily="34" charset="0"/>
                <a:cs typeface="Arial" panose="020B0604020202020204" pitchFamily="34" charset="0"/>
              </a:rPr>
              <a:t>B</a:t>
            </a:r>
            <a:r>
              <a:rPr lang="ro-RO" dirty="0" smtClean="0">
                <a:latin typeface="Arial" panose="020B0604020202020204" pitchFamily="34" charset="0"/>
                <a:cs typeface="Arial" panose="020B0604020202020204" pitchFamily="34" charset="0"/>
              </a:rPr>
              <a:t>ucurești</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281386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675" y="240073"/>
            <a:ext cx="9187133" cy="855482"/>
          </a:xfrm>
        </p:spPr>
        <p:txBody>
          <a:bodyPr>
            <a:normAutofit fontScale="90000"/>
          </a:bodyPr>
          <a:lstStyle/>
          <a:p>
            <a:r>
              <a:rPr lang="ro-RO" b="1" dirty="0" smtClean="0">
                <a:solidFill>
                  <a:srgbClr val="C00000"/>
                </a:solidFill>
                <a:latin typeface="Arial" panose="020B0604020202020204" pitchFamily="34" charset="0"/>
                <a:cs typeface="Arial" panose="020B0604020202020204" pitchFamily="34" charset="0"/>
              </a:rPr>
              <a:t>I DEFINIREA PROBLEMEI ȘI A DIMENSIUNII ACESTEIA (1)</a:t>
            </a:r>
            <a:endParaRPr lang="en-US" b="1" dirty="0">
              <a:solidFill>
                <a:srgbClr val="C0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79561" y="1647644"/>
            <a:ext cx="10933898" cy="5046453"/>
          </a:xfrm>
        </p:spPr>
        <p:txBody>
          <a:bodyPr>
            <a:normAutofit/>
          </a:bodyPr>
          <a:lstStyle/>
          <a:p>
            <a:pPr algn="just"/>
            <a:r>
              <a:rPr lang="ro-RO" sz="2000" dirty="0" smtClean="0">
                <a:latin typeface="Arial" panose="020B0604020202020204" pitchFamily="34" charset="0"/>
                <a:cs typeface="Arial" panose="020B0604020202020204" pitchFamily="34" charset="0"/>
              </a:rPr>
              <a:t>România se situa, încă din vara anului 2019, în poziția de a avea dificultăți în încadrarea în limita de deficit bugetar de 3 la sută din PIB. Orice depășire a acestei limite implică recurgerea la împrumuturi externe tot mai scumpe pentru finanțarea deficitului suplimentar. Este puțin probabil ca fondurile de investiții străine, agențiile de rating, Comisia Europeană sau Fondul Monetar Internațional să lase nepenalizată o astfel de depășire a limitei de deficit bugetar de 3 la sută din PIB.</a:t>
            </a:r>
          </a:p>
          <a:p>
            <a:pPr algn="just"/>
            <a:endParaRPr lang="ro-RO" sz="2000" dirty="0">
              <a:latin typeface="Arial" panose="020B0604020202020204" pitchFamily="34" charset="0"/>
              <a:cs typeface="Arial" panose="020B0604020202020204" pitchFamily="34" charset="0"/>
            </a:endParaRPr>
          </a:p>
          <a:p>
            <a:pPr algn="just"/>
            <a:r>
              <a:rPr lang="ro-RO" sz="2000" dirty="0" smtClean="0">
                <a:latin typeface="Arial" panose="020B0604020202020204" pitchFamily="34" charset="0"/>
                <a:cs typeface="Arial" panose="020B0604020202020204" pitchFamily="34" charset="0"/>
              </a:rPr>
              <a:t>În aceste condiții, preocuparea oricăror decidenți responsabili ar fi trebuit să fie găsirea de modalități de reducere a deficitului bugetar, nicidecum de creștere a acestuia. Sau, la limită, dacă era avută în vedere o depășire a deficitului  bugetar (finanțat prin împrumuturi tot mai scumpe), ace</a:t>
            </a:r>
            <a:r>
              <a:rPr lang="en-US" sz="2000" dirty="0" smtClean="0">
                <a:latin typeface="Arial" panose="020B0604020202020204" pitchFamily="34" charset="0"/>
                <a:cs typeface="Arial" panose="020B0604020202020204" pitchFamily="34" charset="0"/>
              </a:rPr>
              <a:t>a</a:t>
            </a:r>
            <a:r>
              <a:rPr lang="ro-RO" sz="2000" dirty="0" smtClean="0">
                <a:latin typeface="Arial" panose="020B0604020202020204" pitchFamily="34" charset="0"/>
                <a:cs typeface="Arial" panose="020B0604020202020204" pitchFamily="34" charset="0"/>
              </a:rPr>
              <a:t>sta trebuia să aibă ca scop investiții productive, care să generez</a:t>
            </a:r>
            <a:r>
              <a:rPr lang="en-US" sz="2000" dirty="0" smtClean="0">
                <a:latin typeface="Arial" panose="020B0604020202020204" pitchFamily="34" charset="0"/>
                <a:cs typeface="Arial" panose="020B0604020202020204" pitchFamily="34" charset="0"/>
              </a:rPr>
              <a:t>e</a:t>
            </a:r>
            <a:r>
              <a:rPr lang="ro-RO" sz="2000" dirty="0" smtClean="0">
                <a:latin typeface="Arial" panose="020B0604020202020204" pitchFamily="34" charset="0"/>
                <a:cs typeface="Arial" panose="020B0604020202020204" pitchFamily="34" charset="0"/>
              </a:rPr>
              <a:t> valoare adăugată, utilizată ulterior pentru rambursarea împrumuturilor. Or, creșterea pensiilor nu constituie o astfel de investiție productivă.</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039070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675" y="240073"/>
            <a:ext cx="9187133" cy="855482"/>
          </a:xfrm>
        </p:spPr>
        <p:txBody>
          <a:bodyPr>
            <a:normAutofit fontScale="90000"/>
          </a:bodyPr>
          <a:lstStyle/>
          <a:p>
            <a:r>
              <a:rPr lang="ro-RO" b="1" dirty="0" smtClean="0">
                <a:solidFill>
                  <a:srgbClr val="C00000"/>
                </a:solidFill>
                <a:latin typeface="Arial" panose="020B0604020202020204" pitchFamily="34" charset="0"/>
                <a:cs typeface="Arial" panose="020B0604020202020204" pitchFamily="34" charset="0"/>
              </a:rPr>
              <a:t>I DEFINIREA PROBLEMEI ȘI A DIMENSIUNII ACESTEIA (2)</a:t>
            </a:r>
            <a:endParaRPr lang="en-US" b="1" dirty="0">
              <a:solidFill>
                <a:srgbClr val="C0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79562" y="1647644"/>
            <a:ext cx="10541480" cy="5046453"/>
          </a:xfrm>
        </p:spPr>
        <p:txBody>
          <a:bodyPr>
            <a:normAutofit/>
          </a:bodyPr>
          <a:lstStyle/>
          <a:p>
            <a:pPr algn="just"/>
            <a:r>
              <a:rPr lang="ro-RO" sz="2000" dirty="0" smtClean="0">
                <a:latin typeface="Arial" panose="020B0604020202020204" pitchFamily="34" charset="0"/>
                <a:cs typeface="Arial" panose="020B0604020202020204" pitchFamily="34" charset="0"/>
              </a:rPr>
              <a:t>Acesta este fundalul macroeconomic, ignorat de decidenți atunci când au adoptat Legea nr.127/2019 privind sistemul public de pensii. Ignorat, deoarece la art. 86 alin(2), lit. a) se prevede majorarea punctului de pensie la 1265 lei, începând cu data de 1 septembrie 2019, ceea ce rezultă într-</a:t>
            </a:r>
            <a:r>
              <a:rPr lang="ro-RO" sz="2000" b="1" dirty="0" smtClean="0">
                <a:latin typeface="Arial" panose="020B0604020202020204" pitchFamily="34" charset="0"/>
                <a:cs typeface="Arial" panose="020B0604020202020204" pitchFamily="34" charset="0"/>
              </a:rPr>
              <a:t>un deficit suplimentar </a:t>
            </a:r>
            <a:r>
              <a:rPr lang="ro-RO" sz="2000" dirty="0" smtClean="0">
                <a:latin typeface="Arial" panose="020B0604020202020204" pitchFamily="34" charset="0"/>
                <a:cs typeface="Arial" panose="020B0604020202020204" pitchFamily="34" charset="0"/>
              </a:rPr>
              <a:t>de circa 3,3 miliarde lei (circa 0,3 la sută din PIB) pentru ultimele patru luni ale anului 2019, respectiv de circa 10 miliarde lei (circa 0,9 la sută din PIB) pentru întregul an 2020. Astfel, depășirea limitei de deficit bugetar de 3 la sută devine o cvasi-certitudine, atât în acest an, cât și în anul următor.</a:t>
            </a:r>
          </a:p>
          <a:p>
            <a:pPr algn="just"/>
            <a:endParaRPr lang="ro-RO" sz="2000" dirty="0">
              <a:latin typeface="Arial" panose="020B0604020202020204" pitchFamily="34" charset="0"/>
              <a:cs typeface="Arial" panose="020B0604020202020204" pitchFamily="34" charset="0"/>
            </a:endParaRPr>
          </a:p>
          <a:p>
            <a:pPr algn="just"/>
            <a:r>
              <a:rPr lang="ro-RO" sz="2000" dirty="0" smtClean="0">
                <a:latin typeface="Arial" panose="020B0604020202020204" pitchFamily="34" charset="0"/>
                <a:cs typeface="Arial" panose="020B0604020202020204" pitchFamily="34" charset="0"/>
              </a:rPr>
              <a:t>Mai grav, </a:t>
            </a:r>
            <a:r>
              <a:rPr lang="en-US" sz="2000" dirty="0" smtClean="0">
                <a:latin typeface="Arial" panose="020B0604020202020204" pitchFamily="34" charset="0"/>
                <a:cs typeface="Arial" panose="020B0604020202020204" pitchFamily="34" charset="0"/>
              </a:rPr>
              <a:t>l</a:t>
            </a:r>
            <a:r>
              <a:rPr lang="ro-RO" sz="2000" dirty="0" smtClean="0">
                <a:latin typeface="Arial" panose="020B0604020202020204" pitchFamily="34" charset="0"/>
                <a:cs typeface="Arial" panose="020B0604020202020204" pitchFamily="34" charset="0"/>
              </a:rPr>
              <a:t>a art. 86 alin(2) lit. b) se prevede majorarea punctului de pensie la 1775 lei (cu 40 la sută într-un singur an!), de la 1 septembrie 2020, ceea ce va avea drept efect un alt deficit suplimentar de circa </a:t>
            </a:r>
            <a:r>
              <a:rPr lang="en-US" sz="2000" dirty="0" smtClean="0">
                <a:latin typeface="Arial" panose="020B0604020202020204" pitchFamily="34" charset="0"/>
                <a:cs typeface="Arial" panose="020B0604020202020204" pitchFamily="34" charset="0"/>
              </a:rPr>
              <a:t>10,6</a:t>
            </a:r>
            <a:r>
              <a:rPr lang="ro-RO" sz="2000" dirty="0" smtClean="0">
                <a:latin typeface="Arial" panose="020B0604020202020204" pitchFamily="34" charset="0"/>
                <a:cs typeface="Arial" panose="020B0604020202020204" pitchFamily="34" charset="0"/>
              </a:rPr>
              <a:t> miliarde lei (circa 0,</a:t>
            </a:r>
            <a:r>
              <a:rPr lang="en-US" sz="2000" dirty="0" smtClean="0">
                <a:latin typeface="Arial" panose="020B0604020202020204" pitchFamily="34" charset="0"/>
                <a:cs typeface="Arial" panose="020B0604020202020204" pitchFamily="34" charset="0"/>
              </a:rPr>
              <a:t>96</a:t>
            </a:r>
            <a:r>
              <a:rPr lang="ro-RO" sz="2000" dirty="0" smtClean="0">
                <a:latin typeface="Arial" panose="020B0604020202020204" pitchFamily="34" charset="0"/>
                <a:cs typeface="Arial" panose="020B0604020202020204" pitchFamily="34" charset="0"/>
              </a:rPr>
              <a:t> la sută din PIB) în anul 2020, respectiv de circa </a:t>
            </a:r>
            <a:r>
              <a:rPr lang="en-US" sz="2000" dirty="0" smtClean="0">
                <a:latin typeface="Arial" panose="020B0604020202020204" pitchFamily="34" charset="0"/>
                <a:cs typeface="Arial" panose="020B0604020202020204" pitchFamily="34" charset="0"/>
              </a:rPr>
              <a:t>31,8</a:t>
            </a:r>
            <a:r>
              <a:rPr lang="ro-RO" sz="2000" dirty="0" smtClean="0">
                <a:latin typeface="Arial" panose="020B0604020202020204" pitchFamily="34" charset="0"/>
                <a:cs typeface="Arial" panose="020B0604020202020204" pitchFamily="34" charset="0"/>
              </a:rPr>
              <a:t> miliarde lei (circa 2,</a:t>
            </a:r>
            <a:r>
              <a:rPr lang="en-US" sz="2000" dirty="0" smtClean="0">
                <a:latin typeface="Arial" panose="020B0604020202020204" pitchFamily="34" charset="0"/>
                <a:cs typeface="Arial" panose="020B0604020202020204" pitchFamily="34" charset="0"/>
              </a:rPr>
              <a:t>7</a:t>
            </a:r>
            <a:r>
              <a:rPr lang="ro-RO" sz="2000" dirty="0" smtClean="0">
                <a:latin typeface="Arial" panose="020B0604020202020204" pitchFamily="34" charset="0"/>
                <a:cs typeface="Arial" panose="020B0604020202020204" pitchFamily="34" charset="0"/>
              </a:rPr>
              <a:t> la sută din PIB) pentru întregul an 2021.</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573549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675" y="240073"/>
            <a:ext cx="9187133" cy="855482"/>
          </a:xfrm>
        </p:spPr>
        <p:txBody>
          <a:bodyPr>
            <a:normAutofit fontScale="90000"/>
          </a:bodyPr>
          <a:lstStyle/>
          <a:p>
            <a:r>
              <a:rPr lang="ro-RO" b="1" dirty="0" smtClean="0">
                <a:solidFill>
                  <a:srgbClr val="C00000"/>
                </a:solidFill>
                <a:latin typeface="Arial" panose="020B0604020202020204" pitchFamily="34" charset="0"/>
                <a:cs typeface="Arial" panose="020B0604020202020204" pitchFamily="34" charset="0"/>
              </a:rPr>
              <a:t>I DEFINIREA PROBLEMEI ȘI A DIMENSIUNII ACESTEIA (3)</a:t>
            </a:r>
            <a:endParaRPr lang="en-US" b="1" dirty="0">
              <a:solidFill>
                <a:srgbClr val="C0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79562" y="1647644"/>
            <a:ext cx="10541480" cy="5046453"/>
          </a:xfrm>
        </p:spPr>
        <p:txBody>
          <a:bodyPr>
            <a:normAutofit/>
          </a:bodyPr>
          <a:lstStyle/>
          <a:p>
            <a:pPr algn="just"/>
            <a:r>
              <a:rPr lang="ro-RO" sz="2000" dirty="0" smtClean="0">
                <a:latin typeface="Arial" panose="020B0604020202020204" pitchFamily="34" charset="0"/>
                <a:cs typeface="Arial" panose="020B0604020202020204" pitchFamily="34" charset="0"/>
              </a:rPr>
              <a:t>Trăgând linie și adunând, în loc de un deficit bugetar de 3 la sută din PIB într-un scenariu nemodificat (</a:t>
            </a:r>
            <a:r>
              <a:rPr lang="ro-RO" sz="2000" i="1" dirty="0" err="1" smtClean="0">
                <a:latin typeface="Arial" panose="020B0604020202020204" pitchFamily="34" charset="0"/>
                <a:cs typeface="Arial" panose="020B0604020202020204" pitchFamily="34" charset="0"/>
              </a:rPr>
              <a:t>steady</a:t>
            </a:r>
            <a:r>
              <a:rPr lang="ro-RO" sz="2000" i="1" dirty="0" smtClean="0">
                <a:latin typeface="Arial" panose="020B0604020202020204" pitchFamily="34" charset="0"/>
                <a:cs typeface="Arial" panose="020B0604020202020204" pitchFamily="34" charset="0"/>
              </a:rPr>
              <a:t> state</a:t>
            </a:r>
            <a:r>
              <a:rPr lang="ro-RO" sz="2000" dirty="0" smtClean="0">
                <a:latin typeface="Arial" panose="020B0604020202020204" pitchFamily="34" charset="0"/>
                <a:cs typeface="Arial" panose="020B0604020202020204" pitchFamily="34" charset="0"/>
              </a:rPr>
              <a:t>), vom avea, doar ca efect al Legii pensiilor nr.127/2019, deficite de aproximativ:</a:t>
            </a:r>
          </a:p>
          <a:p>
            <a:pPr marL="0" indent="0" algn="just">
              <a:buNone/>
            </a:pPr>
            <a:r>
              <a:rPr lang="ro-RO" sz="2000" dirty="0"/>
              <a:t> </a:t>
            </a:r>
            <a:r>
              <a:rPr lang="ro-RO" sz="2000" dirty="0" smtClean="0"/>
              <a:t>           </a:t>
            </a:r>
          </a:p>
          <a:p>
            <a:pPr marL="0" indent="0" algn="just">
              <a:buNone/>
            </a:pPr>
            <a:endParaRPr lang="ro-RO" sz="2000" dirty="0" smtClean="0"/>
          </a:p>
          <a:p>
            <a:pPr algn="just"/>
            <a:endParaRPr lang="ro-RO" sz="2000" dirty="0" smtClean="0"/>
          </a:p>
          <a:p>
            <a:pPr marL="0" indent="0" algn="ctr">
              <a:buNone/>
            </a:pPr>
            <a:r>
              <a:rPr lang="ro-RO" sz="2000" dirty="0" smtClean="0"/>
              <a:t>      </a:t>
            </a:r>
            <a:r>
              <a:rPr lang="ro-RO" sz="2000" dirty="0" smtClean="0">
                <a:latin typeface="Arial" panose="020B0604020202020204" pitchFamily="34" charset="0"/>
                <a:cs typeface="Arial" panose="020B0604020202020204" pitchFamily="34" charset="0"/>
              </a:rPr>
              <a:t>( și toate acestea în ipoteza că nu va fi recesiune în 2020 sau 2021, iar PIB va crește robust în ambii ani).</a:t>
            </a:r>
            <a:endParaRPr lang="ro-RO" sz="2000" dirty="0">
              <a:latin typeface="Arial" panose="020B0604020202020204" pitchFamily="34" charset="0"/>
              <a:cs typeface="Arial" panose="020B0604020202020204" pitchFamily="34" charset="0"/>
            </a:endParaRPr>
          </a:p>
          <a:p>
            <a:pPr algn="just"/>
            <a:r>
              <a:rPr lang="ro-RO" sz="2000" dirty="0" smtClean="0">
                <a:latin typeface="Arial" panose="020B0604020202020204" pitchFamily="34" charset="0"/>
                <a:cs typeface="Arial" panose="020B0604020202020204" pitchFamily="34" charset="0"/>
              </a:rPr>
              <a:t>Calculele de mai sus nu iau în considerație o altă bombă cu fitilul aprins care stă sub bugetul consolidat al României, și anume planificata recorelare a pensiilor, presupusă a avea loc în anul 2021, pentru a corecta inegalitățile dintre persoane ieșite la pensie </a:t>
            </a:r>
            <a:r>
              <a:rPr lang="ro-RO" sz="2000" dirty="0">
                <a:latin typeface="Arial" panose="020B0604020202020204" pitchFamily="34" charset="0"/>
                <a:cs typeface="Arial" panose="020B0604020202020204" pitchFamily="34" charset="0"/>
              </a:rPr>
              <a:t>î</a:t>
            </a:r>
            <a:r>
              <a:rPr lang="ro-RO" sz="2000" dirty="0" smtClean="0">
                <a:latin typeface="Arial" panose="020B0604020202020204" pitchFamily="34" charset="0"/>
                <a:cs typeface="Arial" panose="020B0604020202020204" pitchFamily="34" charset="0"/>
              </a:rPr>
              <a:t>n ani diferiți, recorelare care va mai adăuga un deficit suplimentar </a:t>
            </a:r>
            <a:r>
              <a:rPr lang="ro-RO" sz="2000" dirty="0">
                <a:latin typeface="Arial" panose="020B0604020202020204" pitchFamily="34" charset="0"/>
                <a:cs typeface="Arial" panose="020B0604020202020204" pitchFamily="34" charset="0"/>
              </a:rPr>
              <a:t>(</a:t>
            </a:r>
            <a:r>
              <a:rPr lang="ro-RO" sz="2000" dirty="0" smtClean="0">
                <a:latin typeface="Arial" panose="020B0604020202020204" pitchFamily="34" charset="0"/>
                <a:cs typeface="Arial" panose="020B0604020202020204" pitchFamily="34" charset="0"/>
              </a:rPr>
              <a:t>necesar a fi finanțat prin împrumuturi externe) de </a:t>
            </a:r>
            <a:r>
              <a:rPr lang="en-US" sz="2000" dirty="0" smtClean="0">
                <a:latin typeface="Arial" panose="020B0604020202020204" pitchFamily="34" charset="0"/>
                <a:cs typeface="Arial" panose="020B0604020202020204" pitchFamily="34" charset="0"/>
              </a:rPr>
              <a:t>circa</a:t>
            </a:r>
            <a:r>
              <a:rPr lang="ro-RO" sz="2000" dirty="0" smtClean="0">
                <a:latin typeface="Arial" panose="020B0604020202020204" pitchFamily="34" charset="0"/>
                <a:cs typeface="Arial" panose="020B0604020202020204" pitchFamily="34" charset="0"/>
              </a:rPr>
              <a:t> 1 punct procentual din PIB</a:t>
            </a:r>
            <a:r>
              <a:rPr lang="en-US" sz="2000" dirty="0" smtClean="0">
                <a:latin typeface="Arial" panose="020B0604020202020204" pitchFamily="34" charset="0"/>
                <a:cs typeface="Arial" panose="020B0604020202020204" pitchFamily="34" charset="0"/>
              </a:rPr>
              <a:t> (</a:t>
            </a:r>
            <a:r>
              <a:rPr lang="en-US" sz="2000" dirty="0" err="1" smtClean="0">
                <a:latin typeface="Arial" panose="020B0604020202020204" pitchFamily="34" charset="0"/>
                <a:cs typeface="Arial" panose="020B0604020202020204" pitchFamily="34" charset="0"/>
              </a:rPr>
              <a:t>deficitul</a:t>
            </a:r>
            <a:r>
              <a:rPr lang="en-US" sz="2000" dirty="0" smtClean="0">
                <a:latin typeface="Arial" panose="020B0604020202020204" pitchFamily="34" charset="0"/>
                <a:cs typeface="Arial" panose="020B0604020202020204" pitchFamily="34" charset="0"/>
              </a:rPr>
              <a:t> </a:t>
            </a:r>
            <a:r>
              <a:rPr lang="en-US" sz="2000" dirty="0" err="1" smtClean="0">
                <a:latin typeface="Arial" panose="020B0604020202020204" pitchFamily="34" charset="0"/>
                <a:cs typeface="Arial" panose="020B0604020202020204" pitchFamily="34" charset="0"/>
              </a:rPr>
              <a:t>ar</a:t>
            </a:r>
            <a:r>
              <a:rPr lang="en-US" sz="2000" dirty="0" smtClean="0">
                <a:latin typeface="Arial" panose="020B0604020202020204" pitchFamily="34" charset="0"/>
                <a:cs typeface="Arial" panose="020B0604020202020204" pitchFamily="34" charset="0"/>
              </a:rPr>
              <a:t> fi de 6.5% din PIB in 2022)</a:t>
            </a:r>
            <a:r>
              <a:rPr lang="ro-RO"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grpSp>
        <p:nvGrpSpPr>
          <p:cNvPr id="5" name="Group 4"/>
          <p:cNvGrpSpPr/>
          <p:nvPr/>
        </p:nvGrpSpPr>
        <p:grpSpPr>
          <a:xfrm>
            <a:off x="2630407" y="2432649"/>
            <a:ext cx="6039787" cy="1449238"/>
            <a:chOff x="2630407" y="2432649"/>
            <a:chExt cx="6039787" cy="1449238"/>
          </a:xfrm>
        </p:grpSpPr>
        <p:sp>
          <p:nvSpPr>
            <p:cNvPr id="6" name="Freeform 5"/>
            <p:cNvSpPr/>
            <p:nvPr/>
          </p:nvSpPr>
          <p:spPr>
            <a:xfrm>
              <a:off x="2630407" y="2432649"/>
              <a:ext cx="1973786" cy="1449238"/>
            </a:xfrm>
            <a:custGeom>
              <a:avLst/>
              <a:gdLst>
                <a:gd name="connsiteX0" fmla="*/ 0 w 1973786"/>
                <a:gd name="connsiteY0" fmla="*/ 144924 h 1449238"/>
                <a:gd name="connsiteX1" fmla="*/ 144924 w 1973786"/>
                <a:gd name="connsiteY1" fmla="*/ 0 h 1449238"/>
                <a:gd name="connsiteX2" fmla="*/ 1828862 w 1973786"/>
                <a:gd name="connsiteY2" fmla="*/ 0 h 1449238"/>
                <a:gd name="connsiteX3" fmla="*/ 1973786 w 1973786"/>
                <a:gd name="connsiteY3" fmla="*/ 144924 h 1449238"/>
                <a:gd name="connsiteX4" fmla="*/ 1973786 w 1973786"/>
                <a:gd name="connsiteY4" fmla="*/ 1304314 h 1449238"/>
                <a:gd name="connsiteX5" fmla="*/ 1828862 w 1973786"/>
                <a:gd name="connsiteY5" fmla="*/ 1449238 h 1449238"/>
                <a:gd name="connsiteX6" fmla="*/ 144924 w 1973786"/>
                <a:gd name="connsiteY6" fmla="*/ 1449238 h 1449238"/>
                <a:gd name="connsiteX7" fmla="*/ 0 w 1973786"/>
                <a:gd name="connsiteY7" fmla="*/ 1304314 h 1449238"/>
                <a:gd name="connsiteX8" fmla="*/ 0 w 1973786"/>
                <a:gd name="connsiteY8" fmla="*/ 144924 h 1449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73786" h="1449238">
                  <a:moveTo>
                    <a:pt x="0" y="144924"/>
                  </a:moveTo>
                  <a:cubicBezTo>
                    <a:pt x="0" y="64885"/>
                    <a:pt x="64885" y="0"/>
                    <a:pt x="144924" y="0"/>
                  </a:cubicBezTo>
                  <a:lnTo>
                    <a:pt x="1828862" y="0"/>
                  </a:lnTo>
                  <a:cubicBezTo>
                    <a:pt x="1908901" y="0"/>
                    <a:pt x="1973786" y="64885"/>
                    <a:pt x="1973786" y="144924"/>
                  </a:cubicBezTo>
                  <a:lnTo>
                    <a:pt x="1973786" y="1304314"/>
                  </a:lnTo>
                  <a:cubicBezTo>
                    <a:pt x="1973786" y="1384353"/>
                    <a:pt x="1908901" y="1449238"/>
                    <a:pt x="1828862" y="1449238"/>
                  </a:cubicBezTo>
                  <a:lnTo>
                    <a:pt x="144924" y="1449238"/>
                  </a:lnTo>
                  <a:cubicBezTo>
                    <a:pt x="64885" y="1449238"/>
                    <a:pt x="0" y="1384353"/>
                    <a:pt x="0" y="1304314"/>
                  </a:cubicBezTo>
                  <a:lnTo>
                    <a:pt x="0" y="144924"/>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3792" tIns="693487" rIns="113792" bIns="403640" numCol="1" spcCol="1270" anchor="t" anchorCtr="1">
              <a:noAutofit/>
            </a:bodyPr>
            <a:lstStyle/>
            <a:p>
              <a:pPr lvl="0" algn="l" defTabSz="711200">
                <a:lnSpc>
                  <a:spcPct val="90000"/>
                </a:lnSpc>
                <a:spcBef>
                  <a:spcPct val="0"/>
                </a:spcBef>
                <a:spcAft>
                  <a:spcPct val="35000"/>
                </a:spcAft>
              </a:pPr>
              <a:r>
                <a:rPr lang="ro-RO" sz="1600" b="1" kern="1200" dirty="0" smtClean="0">
                  <a:latin typeface="Arial" panose="020B0604020202020204" pitchFamily="34" charset="0"/>
                  <a:cs typeface="Arial" panose="020B0604020202020204" pitchFamily="34" charset="0"/>
                </a:rPr>
                <a:t>2019</a:t>
              </a:r>
              <a:endParaRPr lang="en-US" sz="1600" b="1" kern="1200" dirty="0">
                <a:latin typeface="Arial" panose="020B0604020202020204" pitchFamily="34" charset="0"/>
                <a:cs typeface="Arial" panose="020B0604020202020204" pitchFamily="34" charset="0"/>
              </a:endParaRPr>
            </a:p>
            <a:p>
              <a:pPr marL="57150" lvl="1" indent="-57150" algn="l" defTabSz="488950">
                <a:lnSpc>
                  <a:spcPct val="90000"/>
                </a:lnSpc>
                <a:spcBef>
                  <a:spcPct val="0"/>
                </a:spcBef>
                <a:spcAft>
                  <a:spcPct val="15000"/>
                </a:spcAft>
                <a:buChar char="••"/>
              </a:pPr>
              <a:r>
                <a:rPr lang="en-US" sz="1600" b="1" kern="1200" dirty="0" smtClean="0">
                  <a:latin typeface="Arial" panose="020B0604020202020204" pitchFamily="34" charset="0"/>
                  <a:cs typeface="Arial" panose="020B0604020202020204" pitchFamily="34" charset="0"/>
                </a:rPr>
                <a:t> </a:t>
              </a:r>
              <a:r>
                <a:rPr lang="ro-RO" sz="1600" b="1" kern="1200" dirty="0" smtClean="0">
                  <a:latin typeface="Arial" panose="020B0604020202020204" pitchFamily="34" charset="0"/>
                  <a:cs typeface="Arial" panose="020B0604020202020204" pitchFamily="34" charset="0"/>
                </a:rPr>
                <a:t>3,</a:t>
              </a:r>
              <a:r>
                <a:rPr lang="en-US" sz="1600" b="1" kern="1200" dirty="0" smtClean="0">
                  <a:latin typeface="Arial" panose="020B0604020202020204" pitchFamily="34" charset="0"/>
                  <a:cs typeface="Arial" panose="020B0604020202020204" pitchFamily="34" charset="0"/>
                </a:rPr>
                <a:t>6</a:t>
              </a:r>
              <a:r>
                <a:rPr lang="ro-RO" sz="1600" b="1" kern="1200" dirty="0" smtClean="0">
                  <a:latin typeface="Arial" panose="020B0604020202020204" pitchFamily="34" charset="0"/>
                  <a:cs typeface="Arial" panose="020B0604020202020204" pitchFamily="34" charset="0"/>
                </a:rPr>
                <a:t> la sută din PIB</a:t>
              </a:r>
              <a:endParaRPr lang="en-US" sz="1600" b="1" kern="1200" dirty="0">
                <a:latin typeface="Arial" panose="020B0604020202020204" pitchFamily="34" charset="0"/>
                <a:cs typeface="Arial" panose="020B0604020202020204" pitchFamily="34" charset="0"/>
              </a:endParaRPr>
            </a:p>
          </p:txBody>
        </p:sp>
        <p:sp>
          <p:nvSpPr>
            <p:cNvPr id="7" name="Oval 6"/>
            <p:cNvSpPr/>
            <p:nvPr/>
          </p:nvSpPr>
          <p:spPr>
            <a:xfrm>
              <a:off x="3324854" y="2530386"/>
              <a:ext cx="485805" cy="485805"/>
            </a:xfrm>
            <a:prstGeom prst="ellipse">
              <a:avLst/>
            </a:prstGeom>
            <a:blipFill rotWithShape="1">
              <a:blip r:embed="rId2"/>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8" name="Freeform 7"/>
            <p:cNvSpPr/>
            <p:nvPr/>
          </p:nvSpPr>
          <p:spPr>
            <a:xfrm>
              <a:off x="4663408" y="2432649"/>
              <a:ext cx="1973786" cy="1449238"/>
            </a:xfrm>
            <a:custGeom>
              <a:avLst/>
              <a:gdLst>
                <a:gd name="connsiteX0" fmla="*/ 0 w 1973786"/>
                <a:gd name="connsiteY0" fmla="*/ 144924 h 1449238"/>
                <a:gd name="connsiteX1" fmla="*/ 144924 w 1973786"/>
                <a:gd name="connsiteY1" fmla="*/ 0 h 1449238"/>
                <a:gd name="connsiteX2" fmla="*/ 1828862 w 1973786"/>
                <a:gd name="connsiteY2" fmla="*/ 0 h 1449238"/>
                <a:gd name="connsiteX3" fmla="*/ 1973786 w 1973786"/>
                <a:gd name="connsiteY3" fmla="*/ 144924 h 1449238"/>
                <a:gd name="connsiteX4" fmla="*/ 1973786 w 1973786"/>
                <a:gd name="connsiteY4" fmla="*/ 1304314 h 1449238"/>
                <a:gd name="connsiteX5" fmla="*/ 1828862 w 1973786"/>
                <a:gd name="connsiteY5" fmla="*/ 1449238 h 1449238"/>
                <a:gd name="connsiteX6" fmla="*/ 144924 w 1973786"/>
                <a:gd name="connsiteY6" fmla="*/ 1449238 h 1449238"/>
                <a:gd name="connsiteX7" fmla="*/ 0 w 1973786"/>
                <a:gd name="connsiteY7" fmla="*/ 1304314 h 1449238"/>
                <a:gd name="connsiteX8" fmla="*/ 0 w 1973786"/>
                <a:gd name="connsiteY8" fmla="*/ 144924 h 1449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73786" h="1449238">
                  <a:moveTo>
                    <a:pt x="0" y="144924"/>
                  </a:moveTo>
                  <a:cubicBezTo>
                    <a:pt x="0" y="64885"/>
                    <a:pt x="64885" y="0"/>
                    <a:pt x="144924" y="0"/>
                  </a:cubicBezTo>
                  <a:lnTo>
                    <a:pt x="1828862" y="0"/>
                  </a:lnTo>
                  <a:cubicBezTo>
                    <a:pt x="1908901" y="0"/>
                    <a:pt x="1973786" y="64885"/>
                    <a:pt x="1973786" y="144924"/>
                  </a:cubicBezTo>
                  <a:lnTo>
                    <a:pt x="1973786" y="1304314"/>
                  </a:lnTo>
                  <a:cubicBezTo>
                    <a:pt x="1973786" y="1384353"/>
                    <a:pt x="1908901" y="1449238"/>
                    <a:pt x="1828862" y="1449238"/>
                  </a:cubicBezTo>
                  <a:lnTo>
                    <a:pt x="144924" y="1449238"/>
                  </a:lnTo>
                  <a:cubicBezTo>
                    <a:pt x="64885" y="1449238"/>
                    <a:pt x="0" y="1384353"/>
                    <a:pt x="0" y="1304314"/>
                  </a:cubicBezTo>
                  <a:lnTo>
                    <a:pt x="0" y="144924"/>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3792" tIns="693487" rIns="113792" bIns="403640" numCol="1" spcCol="1270" anchor="t" anchorCtr="1">
              <a:noAutofit/>
            </a:bodyPr>
            <a:lstStyle/>
            <a:p>
              <a:pPr lvl="0" algn="l" defTabSz="711200">
                <a:lnSpc>
                  <a:spcPct val="90000"/>
                </a:lnSpc>
                <a:spcBef>
                  <a:spcPct val="0"/>
                </a:spcBef>
                <a:spcAft>
                  <a:spcPct val="35000"/>
                </a:spcAft>
              </a:pPr>
              <a:r>
                <a:rPr lang="ro-RO" sz="1600" b="1" kern="1200" dirty="0" smtClean="0">
                  <a:latin typeface="Arial" panose="020B0604020202020204" pitchFamily="34" charset="0"/>
                  <a:cs typeface="Arial" panose="020B0604020202020204" pitchFamily="34" charset="0"/>
                </a:rPr>
                <a:t>2020</a:t>
              </a:r>
              <a:endParaRPr lang="en-US" sz="1600" b="1" kern="1200" dirty="0">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r>
                <a:rPr lang="ro-RO" sz="1600" b="1" kern="1200" dirty="0" smtClean="0">
                  <a:latin typeface="Arial" panose="020B0604020202020204" pitchFamily="34" charset="0"/>
                  <a:cs typeface="Arial" panose="020B0604020202020204" pitchFamily="34" charset="0"/>
                </a:rPr>
                <a:t>4,</a:t>
              </a:r>
              <a:r>
                <a:rPr lang="en-US" sz="1600" b="1" dirty="0">
                  <a:latin typeface="Arial" panose="020B0604020202020204" pitchFamily="34" charset="0"/>
                  <a:cs typeface="Arial" panose="020B0604020202020204" pitchFamily="34" charset="0"/>
                </a:rPr>
                <a:t>5</a:t>
              </a:r>
              <a:r>
                <a:rPr lang="ro-RO" sz="1600" b="1" kern="1200" dirty="0" smtClean="0">
                  <a:latin typeface="Arial" panose="020B0604020202020204" pitchFamily="34" charset="0"/>
                  <a:cs typeface="Arial" panose="020B0604020202020204" pitchFamily="34" charset="0"/>
                </a:rPr>
                <a:t> la sută din PIB</a:t>
              </a:r>
              <a:endParaRPr lang="en-US" sz="1600" b="1" kern="1200" dirty="0">
                <a:latin typeface="Arial" panose="020B0604020202020204" pitchFamily="34" charset="0"/>
                <a:cs typeface="Arial" panose="020B0604020202020204" pitchFamily="34" charset="0"/>
              </a:endParaRPr>
            </a:p>
          </p:txBody>
        </p:sp>
        <p:sp>
          <p:nvSpPr>
            <p:cNvPr id="9" name="Oval 8"/>
            <p:cNvSpPr/>
            <p:nvPr/>
          </p:nvSpPr>
          <p:spPr>
            <a:xfrm>
              <a:off x="5409003" y="2519603"/>
              <a:ext cx="482596" cy="482596"/>
            </a:xfrm>
            <a:prstGeom prst="ellipse">
              <a:avLst/>
            </a:prstGeom>
            <a:blipFill rotWithShape="1">
              <a:blip r:embed="rId3"/>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0" name="Freeform 9"/>
            <p:cNvSpPr/>
            <p:nvPr/>
          </p:nvSpPr>
          <p:spPr>
            <a:xfrm>
              <a:off x="6696408" y="2432649"/>
              <a:ext cx="1973786" cy="1449238"/>
            </a:xfrm>
            <a:custGeom>
              <a:avLst/>
              <a:gdLst>
                <a:gd name="connsiteX0" fmla="*/ 0 w 1973786"/>
                <a:gd name="connsiteY0" fmla="*/ 144924 h 1449238"/>
                <a:gd name="connsiteX1" fmla="*/ 144924 w 1973786"/>
                <a:gd name="connsiteY1" fmla="*/ 0 h 1449238"/>
                <a:gd name="connsiteX2" fmla="*/ 1828862 w 1973786"/>
                <a:gd name="connsiteY2" fmla="*/ 0 h 1449238"/>
                <a:gd name="connsiteX3" fmla="*/ 1973786 w 1973786"/>
                <a:gd name="connsiteY3" fmla="*/ 144924 h 1449238"/>
                <a:gd name="connsiteX4" fmla="*/ 1973786 w 1973786"/>
                <a:gd name="connsiteY4" fmla="*/ 1304314 h 1449238"/>
                <a:gd name="connsiteX5" fmla="*/ 1828862 w 1973786"/>
                <a:gd name="connsiteY5" fmla="*/ 1449238 h 1449238"/>
                <a:gd name="connsiteX6" fmla="*/ 144924 w 1973786"/>
                <a:gd name="connsiteY6" fmla="*/ 1449238 h 1449238"/>
                <a:gd name="connsiteX7" fmla="*/ 0 w 1973786"/>
                <a:gd name="connsiteY7" fmla="*/ 1304314 h 1449238"/>
                <a:gd name="connsiteX8" fmla="*/ 0 w 1973786"/>
                <a:gd name="connsiteY8" fmla="*/ 144924 h 1449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73786" h="1449238">
                  <a:moveTo>
                    <a:pt x="0" y="144924"/>
                  </a:moveTo>
                  <a:cubicBezTo>
                    <a:pt x="0" y="64885"/>
                    <a:pt x="64885" y="0"/>
                    <a:pt x="144924" y="0"/>
                  </a:cubicBezTo>
                  <a:lnTo>
                    <a:pt x="1828862" y="0"/>
                  </a:lnTo>
                  <a:cubicBezTo>
                    <a:pt x="1908901" y="0"/>
                    <a:pt x="1973786" y="64885"/>
                    <a:pt x="1973786" y="144924"/>
                  </a:cubicBezTo>
                  <a:lnTo>
                    <a:pt x="1973786" y="1304314"/>
                  </a:lnTo>
                  <a:cubicBezTo>
                    <a:pt x="1973786" y="1384353"/>
                    <a:pt x="1908901" y="1449238"/>
                    <a:pt x="1828862" y="1449238"/>
                  </a:cubicBezTo>
                  <a:lnTo>
                    <a:pt x="144924" y="1449238"/>
                  </a:lnTo>
                  <a:cubicBezTo>
                    <a:pt x="64885" y="1449238"/>
                    <a:pt x="0" y="1384353"/>
                    <a:pt x="0" y="1304314"/>
                  </a:cubicBezTo>
                  <a:lnTo>
                    <a:pt x="0" y="144924"/>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2456" tIns="672151" rIns="92456" bIns="382304" numCol="1" spcCol="1270" anchor="t" anchorCtr="1">
              <a:noAutofit/>
            </a:bodyPr>
            <a:lstStyle/>
            <a:p>
              <a:pPr lvl="0" algn="l" defTabSz="577850">
                <a:lnSpc>
                  <a:spcPct val="90000"/>
                </a:lnSpc>
                <a:spcBef>
                  <a:spcPct val="0"/>
                </a:spcBef>
                <a:spcAft>
                  <a:spcPct val="35000"/>
                </a:spcAft>
              </a:pPr>
              <a:r>
                <a:rPr lang="ro-RO" sz="1600" b="1" kern="1200" dirty="0" smtClean="0">
                  <a:latin typeface="Arial" panose="020B0604020202020204" pitchFamily="34" charset="0"/>
                  <a:cs typeface="Arial" panose="020B0604020202020204" pitchFamily="34" charset="0"/>
                </a:rPr>
                <a:t>2021</a:t>
              </a:r>
              <a:endParaRPr lang="en-US" sz="1600" b="1" kern="1200" dirty="0">
                <a:latin typeface="Arial" panose="020B0604020202020204" pitchFamily="34" charset="0"/>
                <a:cs typeface="Arial" panose="020B0604020202020204" pitchFamily="34" charset="0"/>
              </a:endParaRPr>
            </a:p>
            <a:p>
              <a:pPr marL="57150" lvl="1" indent="-57150" algn="l" defTabSz="444500">
                <a:lnSpc>
                  <a:spcPct val="90000"/>
                </a:lnSpc>
                <a:spcBef>
                  <a:spcPct val="0"/>
                </a:spcBef>
                <a:spcAft>
                  <a:spcPct val="15000"/>
                </a:spcAft>
                <a:buChar char="••"/>
              </a:pPr>
              <a:r>
                <a:rPr lang="en-US" sz="1600" b="1" kern="1200" dirty="0" smtClean="0">
                  <a:latin typeface="Arial" panose="020B0604020202020204" pitchFamily="34" charset="0"/>
                  <a:cs typeface="Arial" panose="020B0604020202020204" pitchFamily="34" charset="0"/>
                </a:rPr>
                <a:t> </a:t>
              </a:r>
              <a:r>
                <a:rPr lang="en-US" sz="1600" b="1" dirty="0" smtClean="0">
                  <a:latin typeface="Arial" panose="020B0604020202020204" pitchFamily="34" charset="0"/>
                  <a:cs typeface="Arial" panose="020B0604020202020204" pitchFamily="34" charset="0"/>
                </a:rPr>
                <a:t>5,7</a:t>
              </a:r>
              <a:r>
                <a:rPr lang="ro-RO" sz="1600" b="1" kern="1200" dirty="0" smtClean="0">
                  <a:latin typeface="Arial" panose="020B0604020202020204" pitchFamily="34" charset="0"/>
                  <a:cs typeface="Arial" panose="020B0604020202020204" pitchFamily="34" charset="0"/>
                </a:rPr>
                <a:t> la sută din</a:t>
              </a:r>
            </a:p>
            <a:p>
              <a:pPr marL="0" lvl="1" algn="l" defTabSz="444500">
                <a:lnSpc>
                  <a:spcPct val="90000"/>
                </a:lnSpc>
                <a:spcBef>
                  <a:spcPct val="0"/>
                </a:spcBef>
                <a:spcAft>
                  <a:spcPct val="15000"/>
                </a:spcAft>
              </a:pPr>
              <a:r>
                <a:rPr lang="ro-RO" sz="1600" b="1" kern="1200" dirty="0" smtClean="0">
                  <a:latin typeface="Arial" panose="020B0604020202020204" pitchFamily="34" charset="0"/>
                  <a:cs typeface="Arial" panose="020B0604020202020204" pitchFamily="34" charset="0"/>
                </a:rPr>
                <a:t> PIB</a:t>
              </a:r>
              <a:endParaRPr lang="en-US" sz="1600" b="1" kern="1200" dirty="0">
                <a:latin typeface="Arial" panose="020B0604020202020204" pitchFamily="34" charset="0"/>
                <a:cs typeface="Arial" panose="020B0604020202020204" pitchFamily="34" charset="0"/>
              </a:endParaRPr>
            </a:p>
          </p:txBody>
        </p:sp>
        <p:sp>
          <p:nvSpPr>
            <p:cNvPr id="11" name="Oval 10"/>
            <p:cNvSpPr/>
            <p:nvPr/>
          </p:nvSpPr>
          <p:spPr>
            <a:xfrm>
              <a:off x="7442003" y="2519603"/>
              <a:ext cx="482596" cy="482596"/>
            </a:xfrm>
            <a:prstGeom prst="ellipse">
              <a:avLst/>
            </a:prstGeom>
            <a:blipFill rotWithShape="1">
              <a:blip r:embed="rId3"/>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51225051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675" y="240073"/>
            <a:ext cx="9187133" cy="855482"/>
          </a:xfrm>
        </p:spPr>
        <p:txBody>
          <a:bodyPr>
            <a:normAutofit fontScale="90000"/>
          </a:bodyPr>
          <a:lstStyle/>
          <a:p>
            <a:r>
              <a:rPr lang="ro-RO" b="1" dirty="0" smtClean="0">
                <a:solidFill>
                  <a:srgbClr val="C00000"/>
                </a:solidFill>
                <a:latin typeface="Arial" panose="020B0604020202020204" pitchFamily="34" charset="0"/>
                <a:cs typeface="Arial" panose="020B0604020202020204" pitchFamily="34" charset="0"/>
              </a:rPr>
              <a:t>I DEFINIREA PROBLEMEI ȘI A DIMENSIUNII ACESTEIA (4)</a:t>
            </a:r>
            <a:endParaRPr lang="en-US" b="1" dirty="0">
              <a:solidFill>
                <a:srgbClr val="C0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46986" y="1566961"/>
            <a:ext cx="11032509" cy="5046453"/>
          </a:xfrm>
        </p:spPr>
        <p:txBody>
          <a:bodyPr>
            <a:normAutofit/>
          </a:bodyPr>
          <a:lstStyle/>
          <a:p>
            <a:pPr algn="just"/>
            <a:r>
              <a:rPr lang="ro-RO" sz="2000" dirty="0" smtClean="0">
                <a:latin typeface="Arial" panose="020B0604020202020204" pitchFamily="34" charset="0"/>
                <a:cs typeface="Arial" panose="020B0604020202020204" pitchFamily="34" charset="0"/>
              </a:rPr>
              <a:t>Sunt mulți decidenți, dar și cetățeni simpli, care </a:t>
            </a:r>
            <a:r>
              <a:rPr lang="ro-RO" sz="2000" dirty="0">
                <a:latin typeface="Arial" panose="020B0604020202020204" pitchFamily="34" charset="0"/>
                <a:cs typeface="Arial" panose="020B0604020202020204" pitchFamily="34" charset="0"/>
              </a:rPr>
              <a:t>î</a:t>
            </a:r>
            <a:r>
              <a:rPr lang="ro-RO" sz="2000" dirty="0" smtClean="0">
                <a:latin typeface="Arial" panose="020B0604020202020204" pitchFamily="34" charset="0"/>
                <a:cs typeface="Arial" panose="020B0604020202020204" pitchFamily="34" charset="0"/>
              </a:rPr>
              <a:t>și închipuie că o ajustare bugetară de 2,5</a:t>
            </a:r>
            <a:r>
              <a:rPr lang="en-US" sz="2000" dirty="0" smtClean="0">
                <a:latin typeface="Arial" panose="020B0604020202020204" pitchFamily="34" charset="0"/>
                <a:cs typeface="Arial" panose="020B0604020202020204" pitchFamily="34" charset="0"/>
              </a:rPr>
              <a:t> </a:t>
            </a:r>
            <a:r>
              <a:rPr lang="ro-RO" sz="2000" dirty="0" smtClean="0">
                <a:latin typeface="Arial" panose="020B0604020202020204" pitchFamily="34" charset="0"/>
                <a:cs typeface="Arial" panose="020B0604020202020204" pitchFamily="34" charset="0"/>
              </a:rPr>
              <a:t>-</a:t>
            </a:r>
            <a:r>
              <a:rPr lang="en-US" sz="2000" dirty="0" smtClean="0">
                <a:latin typeface="Arial" panose="020B0604020202020204" pitchFamily="34" charset="0"/>
                <a:cs typeface="Arial" panose="020B0604020202020204" pitchFamily="34" charset="0"/>
              </a:rPr>
              <a:t> </a:t>
            </a:r>
            <a:r>
              <a:rPr lang="ro-RO" sz="2000" dirty="0" smtClean="0">
                <a:latin typeface="Arial" panose="020B0604020202020204" pitchFamily="34" charset="0"/>
                <a:cs typeface="Arial" panose="020B0604020202020204" pitchFamily="34" charset="0"/>
              </a:rPr>
              <a:t>3 la sută din PIB este oricând posibilă, printr-o colectare mai bună a impozitelor,  taxarea suplimentară a pensiilor speciale</a:t>
            </a:r>
            <a:r>
              <a:rPr lang="en-US" sz="2000" dirty="0" smtClean="0">
                <a:latin typeface="Arial" panose="020B0604020202020204" pitchFamily="34" charset="0"/>
                <a:cs typeface="Arial" panose="020B0604020202020204" pitchFamily="34" charset="0"/>
              </a:rPr>
              <a:t>, </a:t>
            </a:r>
            <a:r>
              <a:rPr lang="ro-RO" sz="2000" dirty="0" smtClean="0">
                <a:latin typeface="Arial" panose="020B0604020202020204" pitchFamily="34" charset="0"/>
                <a:cs typeface="Arial" panose="020B0604020202020204" pitchFamily="34" charset="0"/>
              </a:rPr>
              <a:t>concedierea masivă a personalului bugetar etc.</a:t>
            </a:r>
            <a:endParaRPr lang="ro-RO" sz="2000" dirty="0">
              <a:latin typeface="Arial" panose="020B0604020202020204" pitchFamily="34" charset="0"/>
              <a:cs typeface="Arial" panose="020B0604020202020204" pitchFamily="34" charset="0"/>
            </a:endParaRPr>
          </a:p>
          <a:p>
            <a:pPr algn="just"/>
            <a:r>
              <a:rPr lang="ro-RO" sz="2000" dirty="0" smtClean="0">
                <a:latin typeface="Arial" panose="020B0604020202020204" pitchFamily="34" charset="0"/>
                <a:cs typeface="Arial" panose="020B0604020202020204" pitchFamily="34" charset="0"/>
              </a:rPr>
              <a:t>2,5 la sută din PIB înseamnă găsirea a circa 27 miliarde lei (sau 5,5 miliarde euro) prin care bugetul să fie ajustat, fie prin reducerea cheltuielilor, fie prin creșterea încasărilor. Or, în mod realist nu se pot aștepta minuni în aceste domenii:</a:t>
            </a:r>
          </a:p>
          <a:p>
            <a:pPr algn="just"/>
            <a:endParaRPr lang="en-US" sz="2000" dirty="0"/>
          </a:p>
        </p:txBody>
      </p:sp>
      <p:graphicFrame>
        <p:nvGraphicFramePr>
          <p:cNvPr id="4" name="Diagram 3"/>
          <p:cNvGraphicFramePr/>
          <p:nvPr>
            <p:extLst>
              <p:ext uri="{D42A27DB-BD31-4B8C-83A1-F6EECF244321}">
                <p14:modId xmlns:p14="http://schemas.microsoft.com/office/powerpoint/2010/main" val="2636118490"/>
              </p:ext>
            </p:extLst>
          </p:nvPr>
        </p:nvGraphicFramePr>
        <p:xfrm>
          <a:off x="1599241" y="3639670"/>
          <a:ext cx="8128000" cy="2973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828199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675" y="240073"/>
            <a:ext cx="9187133" cy="855482"/>
          </a:xfrm>
        </p:spPr>
        <p:txBody>
          <a:bodyPr>
            <a:normAutofit fontScale="90000"/>
          </a:bodyPr>
          <a:lstStyle/>
          <a:p>
            <a:r>
              <a:rPr lang="ro-RO" b="1" dirty="0" smtClean="0">
                <a:solidFill>
                  <a:srgbClr val="C00000"/>
                </a:solidFill>
                <a:latin typeface="Arial" panose="020B0604020202020204" pitchFamily="34" charset="0"/>
                <a:cs typeface="Arial" panose="020B0604020202020204" pitchFamily="34" charset="0"/>
              </a:rPr>
              <a:t>I DEFINIREA PROBLEMEI ȘI A DIMENSIUNII ACESTEIA (5)</a:t>
            </a:r>
            <a:endParaRPr lang="en-US" b="1" dirty="0">
              <a:solidFill>
                <a:srgbClr val="C0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93298" y="1328468"/>
            <a:ext cx="11620796" cy="5365629"/>
          </a:xfrm>
        </p:spPr>
        <p:txBody>
          <a:bodyPr>
            <a:normAutofit lnSpcReduction="10000"/>
          </a:bodyPr>
          <a:lstStyle/>
          <a:p>
            <a:pPr algn="just"/>
            <a:r>
              <a:rPr lang="ro-RO" sz="2000" dirty="0" smtClean="0">
                <a:latin typeface="Arial" panose="020B0604020202020204" pitchFamily="34" charset="0"/>
                <a:cs typeface="Arial" panose="020B0604020202020204" pitchFamily="34" charset="0"/>
              </a:rPr>
              <a:t>Din cele de mai sus rezultă – pentru oricine este familiarizat cu ordinele de mărime macroeconomice – că </a:t>
            </a:r>
            <a:r>
              <a:rPr lang="ro-RO" sz="2000" b="1" dirty="0" smtClean="0">
                <a:latin typeface="Arial" panose="020B0604020202020204" pitchFamily="34" charset="0"/>
                <a:cs typeface="Arial" panose="020B0604020202020204" pitchFamily="34" charset="0"/>
              </a:rPr>
              <a:t>nu există alternativă la prorogarea art. 86 alin(2) lit. b) </a:t>
            </a:r>
            <a:r>
              <a:rPr lang="ro-RO" sz="2000" dirty="0" smtClean="0">
                <a:latin typeface="Arial" panose="020B0604020202020204" pitchFamily="34" charset="0"/>
                <a:cs typeface="Arial" panose="020B0604020202020204" pitchFamily="34" charset="0"/>
              </a:rPr>
              <a:t>din Legea nr. 127/2019, aceasta fiind singura măsură capabilă de a aduce deficitul bugetar în apropierea (dar marginal peste) limita de deficit bugetar de 3 la sută din PIB.</a:t>
            </a:r>
          </a:p>
          <a:p>
            <a:pPr algn="just"/>
            <a:r>
              <a:rPr lang="ro-RO" sz="2000" dirty="0" smtClean="0">
                <a:latin typeface="Arial" panose="020B0604020202020204" pitchFamily="34" charset="0"/>
                <a:cs typeface="Arial" panose="020B0604020202020204" pitchFamily="34" charset="0"/>
              </a:rPr>
              <a:t>De altfel, legea pensiilor prevede, în mod interesant, la art. 182, următoarele:</a:t>
            </a:r>
          </a:p>
          <a:p>
            <a:pPr marL="0" indent="0" algn="just">
              <a:buNone/>
            </a:pPr>
            <a:r>
              <a:rPr lang="ro-RO" sz="2000" dirty="0">
                <a:latin typeface="Arial" panose="020B0604020202020204" pitchFamily="34" charset="0"/>
                <a:cs typeface="Arial" panose="020B0604020202020204" pitchFamily="34" charset="0"/>
              </a:rPr>
              <a:t> </a:t>
            </a:r>
            <a:r>
              <a:rPr lang="ro-RO" sz="2000" dirty="0" smtClean="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a:t>
            </a:r>
            <a:r>
              <a:rPr lang="ro-RO" sz="2000" dirty="0" smtClean="0">
                <a:latin typeface="Arial" panose="020B0604020202020204" pitchFamily="34" charset="0"/>
                <a:cs typeface="Arial" panose="020B0604020202020204" pitchFamily="34" charset="0"/>
              </a:rPr>
              <a:t>Prezenta lege intră în vigoare la 1 septembrie 2021, cu excepția:</a:t>
            </a:r>
          </a:p>
          <a:p>
            <a:pPr marL="1371600" lvl="4" indent="-457200" algn="just">
              <a:buFont typeface="+mj-lt"/>
              <a:buAutoNum type="alphaLcParenR"/>
            </a:pPr>
            <a:r>
              <a:rPr lang="ro-RO" sz="1800" dirty="0">
                <a:latin typeface="Arial" panose="020B0604020202020204" pitchFamily="34" charset="0"/>
                <a:cs typeface="Arial" panose="020B0604020202020204" pitchFamily="34" charset="0"/>
              </a:rPr>
              <a:t>a</a:t>
            </a:r>
            <a:r>
              <a:rPr lang="ro-RO" sz="1800" dirty="0" smtClean="0">
                <a:latin typeface="Arial" panose="020B0604020202020204" pitchFamily="34" charset="0"/>
                <a:cs typeface="Arial" panose="020B0604020202020204" pitchFamily="34" charset="0"/>
              </a:rPr>
              <a:t>rt. 86 alin 92) lit. a), care intră în vigoare la data de 1 septembrie 2019</a:t>
            </a:r>
          </a:p>
          <a:p>
            <a:pPr marL="1371600" lvl="4" indent="-457200" algn="just">
              <a:buFont typeface="+mj-lt"/>
              <a:buAutoNum type="alphaLcParenR"/>
            </a:pPr>
            <a:r>
              <a:rPr lang="ro-RO" sz="1800" dirty="0">
                <a:latin typeface="Arial" panose="020B0604020202020204" pitchFamily="34" charset="0"/>
                <a:cs typeface="Arial" panose="020B0604020202020204" pitchFamily="34" charset="0"/>
              </a:rPr>
              <a:t>a</a:t>
            </a:r>
            <a:r>
              <a:rPr lang="ro-RO" sz="1800" dirty="0" smtClean="0">
                <a:latin typeface="Arial" panose="020B0604020202020204" pitchFamily="34" charset="0"/>
                <a:cs typeface="Arial" panose="020B0604020202020204" pitchFamily="34" charset="0"/>
              </a:rPr>
              <a:t>rt. 86 alin (2) lit. b), care intră în vigoare la data de 1 septembrie 2020</a:t>
            </a:r>
            <a:r>
              <a:rPr lang="en-US" sz="1800" dirty="0" smtClean="0">
                <a:latin typeface="Arial" panose="020B0604020202020204" pitchFamily="34" charset="0"/>
                <a:cs typeface="Arial" panose="020B0604020202020204" pitchFamily="34" charset="0"/>
              </a:rPr>
              <a:t>”</a:t>
            </a:r>
            <a:r>
              <a:rPr lang="ro-RO" sz="1800" dirty="0" smtClean="0">
                <a:latin typeface="Arial" panose="020B0604020202020204" pitchFamily="34" charset="0"/>
                <a:cs typeface="Arial" panose="020B0604020202020204" pitchFamily="34" charset="0"/>
              </a:rPr>
              <a:t>    </a:t>
            </a:r>
            <a:endParaRPr lang="en-US" sz="1800" dirty="0" smtClean="0">
              <a:latin typeface="Arial" panose="020B0604020202020204" pitchFamily="34" charset="0"/>
              <a:cs typeface="Arial" panose="020B0604020202020204" pitchFamily="34" charset="0"/>
            </a:endParaRPr>
          </a:p>
          <a:p>
            <a:pPr marL="914400" lvl="4" indent="0" algn="just">
              <a:buNone/>
            </a:pPr>
            <a:r>
              <a:rPr lang="ro-RO" sz="1800" dirty="0" smtClean="0">
                <a:latin typeface="Arial" panose="020B0604020202020204" pitchFamily="34" charset="0"/>
                <a:cs typeface="Arial" panose="020B0604020202020204" pitchFamily="34" charset="0"/>
              </a:rPr>
              <a:t>   </a:t>
            </a:r>
          </a:p>
          <a:p>
            <a:pPr algn="just"/>
            <a:r>
              <a:rPr lang="ro-RO" sz="2000" dirty="0" smtClean="0">
                <a:latin typeface="Arial" panose="020B0604020202020204" pitchFamily="34" charset="0"/>
                <a:cs typeface="Arial" panose="020B0604020202020204" pitchFamily="34" charset="0"/>
              </a:rPr>
              <a:t>Ceea ce se impune este prorogarea creșterii cu 40 la sută a punctului de pensie în septembrie 2020, urmând ca bugetul să ofere o creștere mult mai mică, de ordinul câtorva procente , care:</a:t>
            </a:r>
          </a:p>
          <a:p>
            <a:pPr lvl="4" algn="just">
              <a:buFont typeface="Wingdings" panose="05000000000000000000" pitchFamily="2" charset="2"/>
              <a:buChar char="Ø"/>
            </a:pPr>
            <a:r>
              <a:rPr lang="ro-RO" sz="1800" dirty="0">
                <a:latin typeface="Arial" panose="020B0604020202020204" pitchFamily="34" charset="0"/>
                <a:cs typeface="Arial" panose="020B0604020202020204" pitchFamily="34" charset="0"/>
              </a:rPr>
              <a:t> oricum </a:t>
            </a:r>
            <a:r>
              <a:rPr lang="ro-RO" sz="1800" dirty="0" smtClean="0">
                <a:latin typeface="Arial" panose="020B0604020202020204" pitchFamily="34" charset="0"/>
                <a:cs typeface="Arial" panose="020B0604020202020204" pitchFamily="34" charset="0"/>
              </a:rPr>
              <a:t>va </a:t>
            </a:r>
            <a:r>
              <a:rPr lang="ro-RO" sz="1800" dirty="0">
                <a:latin typeface="Arial" panose="020B0604020202020204" pitchFamily="34" charset="0"/>
                <a:cs typeface="Arial" panose="020B0604020202020204" pitchFamily="34" charset="0"/>
              </a:rPr>
              <a:t>reprezenta o creștere și nu o reducere a pensiilor actuale;</a:t>
            </a:r>
            <a:endParaRPr lang="ro-RO" sz="1800" dirty="0" smtClean="0">
              <a:latin typeface="Arial" panose="020B0604020202020204" pitchFamily="34" charset="0"/>
              <a:cs typeface="Arial" panose="020B0604020202020204" pitchFamily="34" charset="0"/>
            </a:endParaRPr>
          </a:p>
          <a:p>
            <a:pPr lvl="4" algn="just">
              <a:buFont typeface="Wingdings" panose="05000000000000000000" pitchFamily="2" charset="2"/>
              <a:buChar char="Ø"/>
            </a:pPr>
            <a:r>
              <a:rPr lang="ro-RO" sz="1800" dirty="0" smtClean="0">
                <a:latin typeface="Arial" panose="020B0604020202020204" pitchFamily="34" charset="0"/>
                <a:cs typeface="Arial" panose="020B0604020202020204" pitchFamily="34" charset="0"/>
              </a:rPr>
              <a:t> oricum va </a:t>
            </a:r>
            <a:r>
              <a:rPr lang="ro-RO" sz="1800" dirty="0">
                <a:latin typeface="Arial" panose="020B0604020202020204" pitchFamily="34" charset="0"/>
                <a:cs typeface="Arial" panose="020B0604020202020204" pitchFamily="34" charset="0"/>
              </a:rPr>
              <a:t>duce la depășirea deficitului de 3 la sută din </a:t>
            </a:r>
            <a:r>
              <a:rPr lang="ro-RO" sz="1800" dirty="0" smtClean="0">
                <a:latin typeface="Arial" panose="020B0604020202020204" pitchFamily="34" charset="0"/>
                <a:cs typeface="Arial" panose="020B0604020202020204" pitchFamily="34" charset="0"/>
              </a:rPr>
              <a:t>PIB, dar cu puțin peste această valoare;</a:t>
            </a:r>
            <a:endParaRPr lang="ro-RO" sz="1800" dirty="0">
              <a:latin typeface="Arial" panose="020B0604020202020204" pitchFamily="34" charset="0"/>
              <a:cs typeface="Arial" panose="020B0604020202020204" pitchFamily="34" charset="0"/>
            </a:endParaRPr>
          </a:p>
          <a:p>
            <a:pPr lvl="4" algn="just">
              <a:buFont typeface="Wingdings" panose="05000000000000000000" pitchFamily="2" charset="2"/>
              <a:buChar char="Ø"/>
            </a:pPr>
            <a:r>
              <a:rPr lang="ro-RO" sz="1800" dirty="0" smtClean="0">
                <a:latin typeface="Arial" panose="020B0604020202020204" pitchFamily="34" charset="0"/>
                <a:cs typeface="Arial" panose="020B0604020202020204" pitchFamily="34" charset="0"/>
              </a:rPr>
              <a:t> oricum va fi </a:t>
            </a:r>
            <a:r>
              <a:rPr lang="ro-RO" sz="1800" b="1" dirty="0" smtClean="0">
                <a:latin typeface="Arial" panose="020B0604020202020204" pitchFamily="34" charset="0"/>
                <a:cs typeface="Arial" panose="020B0604020202020204" pitchFamily="34" charset="0"/>
              </a:rPr>
              <a:t>finanțată din bani pe c</a:t>
            </a:r>
            <a:r>
              <a:rPr lang="en-US" sz="1800" b="1" dirty="0" smtClean="0">
                <a:latin typeface="Arial" panose="020B0604020202020204" pitchFamily="34" charset="0"/>
                <a:cs typeface="Arial" panose="020B0604020202020204" pitchFamily="34" charset="0"/>
              </a:rPr>
              <a:t>a</a:t>
            </a:r>
            <a:r>
              <a:rPr lang="ro-RO" sz="1800" b="1" dirty="0" smtClean="0">
                <a:latin typeface="Arial" panose="020B0604020202020204" pitchFamily="34" charset="0"/>
                <a:cs typeface="Arial" panose="020B0604020202020204" pitchFamily="34" charset="0"/>
              </a:rPr>
              <a:t>r</a:t>
            </a:r>
            <a:r>
              <a:rPr lang="en-US" sz="1800" b="1" dirty="0" smtClean="0">
                <a:latin typeface="Arial" panose="020B0604020202020204" pitchFamily="34" charset="0"/>
                <a:cs typeface="Arial" panose="020B0604020202020204" pitchFamily="34" charset="0"/>
              </a:rPr>
              <a:t>e</a:t>
            </a:r>
            <a:r>
              <a:rPr lang="ro-RO" sz="1800" b="1" dirty="0" smtClean="0">
                <a:latin typeface="Arial" panose="020B0604020202020204" pitchFamily="34" charset="0"/>
                <a:cs typeface="Arial" panose="020B0604020202020204" pitchFamily="34" charset="0"/>
              </a:rPr>
              <a:t> statul român nu îi are</a:t>
            </a:r>
            <a:r>
              <a:rPr lang="ro-RO" sz="1800" dirty="0" smtClean="0">
                <a:latin typeface="Arial" panose="020B0604020202020204" pitchFamily="34" charset="0"/>
                <a:cs typeface="Arial" panose="020B0604020202020204" pitchFamily="34" charset="0"/>
              </a:rPr>
              <a:t>, adică din împrumuturi din ce în ce mai</a:t>
            </a:r>
            <a:r>
              <a:rPr lang="en-US" sz="1800" dirty="0" smtClean="0">
                <a:latin typeface="Arial" panose="020B0604020202020204" pitchFamily="34" charset="0"/>
                <a:cs typeface="Arial" panose="020B0604020202020204" pitchFamily="34" charset="0"/>
              </a:rPr>
              <a:t> </a:t>
            </a:r>
            <a:r>
              <a:rPr lang="ro-RO" sz="1800" dirty="0" smtClean="0">
                <a:latin typeface="Arial" panose="020B0604020202020204" pitchFamily="34" charset="0"/>
                <a:cs typeface="Arial" panose="020B0604020202020204" pitchFamily="34" charset="0"/>
              </a:rPr>
              <a:t>scumpe.</a:t>
            </a:r>
          </a:p>
          <a:p>
            <a:pPr marL="914400" lvl="4" indent="0" algn="just">
              <a:buNone/>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95145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675" y="240073"/>
            <a:ext cx="9187133" cy="855482"/>
          </a:xfrm>
        </p:spPr>
        <p:txBody>
          <a:bodyPr>
            <a:noAutofit/>
          </a:bodyPr>
          <a:lstStyle/>
          <a:p>
            <a:r>
              <a:rPr lang="ro-RO" sz="2000" b="1" dirty="0" smtClean="0">
                <a:solidFill>
                  <a:schemeClr val="accent3">
                    <a:lumMod val="75000"/>
                  </a:schemeClr>
                </a:solidFill>
                <a:latin typeface="Arial" panose="020B0604020202020204" pitchFamily="34" charset="0"/>
                <a:cs typeface="Arial" panose="020B0604020202020204" pitchFamily="34" charset="0"/>
              </a:rPr>
              <a:t>I</a:t>
            </a:r>
            <a:r>
              <a:rPr lang="en-US" sz="2000" b="1" dirty="0" smtClean="0">
                <a:solidFill>
                  <a:schemeClr val="accent3">
                    <a:lumMod val="75000"/>
                  </a:schemeClr>
                </a:solidFill>
                <a:latin typeface="Arial" panose="020B0604020202020204" pitchFamily="34" charset="0"/>
                <a:cs typeface="Arial" panose="020B0604020202020204" pitchFamily="34" charset="0"/>
              </a:rPr>
              <a:t>I</a:t>
            </a:r>
            <a:r>
              <a:rPr lang="ro-RO" sz="2000" b="1" dirty="0" smtClean="0">
                <a:solidFill>
                  <a:schemeClr val="accent3">
                    <a:lumMod val="75000"/>
                  </a:schemeClr>
                </a:solidFill>
                <a:latin typeface="Arial" panose="020B0604020202020204" pitchFamily="34" charset="0"/>
                <a:cs typeface="Arial" panose="020B0604020202020204" pitchFamily="34" charset="0"/>
              </a:rPr>
              <a:t> </a:t>
            </a:r>
            <a:r>
              <a:rPr lang="en-US" sz="2000" b="1" dirty="0" smtClean="0">
                <a:solidFill>
                  <a:schemeClr val="accent3">
                    <a:lumMod val="75000"/>
                  </a:schemeClr>
                </a:solidFill>
                <a:latin typeface="Arial" panose="020B0604020202020204" pitchFamily="34" charset="0"/>
                <a:cs typeface="Arial" panose="020B0604020202020204" pitchFamily="34" charset="0"/>
              </a:rPr>
              <a:t>ARGUMENTE ECONOMICE PENTRU </a:t>
            </a:r>
            <a:r>
              <a:rPr lang="en-US" sz="2000" b="1" dirty="0" err="1" smtClean="0">
                <a:solidFill>
                  <a:schemeClr val="accent3">
                    <a:lumMod val="75000"/>
                  </a:schemeClr>
                </a:solidFill>
                <a:latin typeface="Arial" panose="020B0604020202020204" pitchFamily="34" charset="0"/>
                <a:cs typeface="Arial" panose="020B0604020202020204" pitchFamily="34" charset="0"/>
              </a:rPr>
              <a:t>PROrOGAREA</a:t>
            </a:r>
            <a:r>
              <a:rPr lang="en-US" sz="2000" b="1" dirty="0" smtClean="0">
                <a:solidFill>
                  <a:schemeClr val="accent3">
                    <a:lumMod val="75000"/>
                  </a:schemeClr>
                </a:solidFill>
                <a:latin typeface="Arial" panose="020B0604020202020204" pitchFamily="34" charset="0"/>
                <a:cs typeface="Arial" panose="020B0604020202020204" pitchFamily="34" charset="0"/>
              </a:rPr>
              <a:t> ART. 86 ALIN. (2) DIN </a:t>
            </a:r>
            <a:r>
              <a:rPr lang="en-US" sz="2000" b="1" dirty="0" err="1" smtClean="0">
                <a:solidFill>
                  <a:schemeClr val="accent3">
                    <a:lumMod val="75000"/>
                  </a:schemeClr>
                </a:solidFill>
                <a:latin typeface="Arial" panose="020B0604020202020204" pitchFamily="34" charset="0"/>
                <a:cs typeface="Arial" panose="020B0604020202020204" pitchFamily="34" charset="0"/>
              </a:rPr>
              <a:t>Legea</a:t>
            </a:r>
            <a:r>
              <a:rPr lang="en-US" sz="2000" b="1" dirty="0" smtClean="0">
                <a:solidFill>
                  <a:schemeClr val="accent3">
                    <a:lumMod val="75000"/>
                  </a:schemeClr>
                </a:solidFill>
                <a:latin typeface="Arial" panose="020B0604020202020204" pitchFamily="34" charset="0"/>
                <a:cs typeface="Arial" panose="020B0604020202020204" pitchFamily="34" charset="0"/>
              </a:rPr>
              <a:t> </a:t>
            </a:r>
            <a:r>
              <a:rPr lang="en-US" sz="2000" b="1" dirty="0" err="1" smtClean="0">
                <a:solidFill>
                  <a:schemeClr val="accent3">
                    <a:lumMod val="75000"/>
                  </a:schemeClr>
                </a:solidFill>
                <a:latin typeface="Arial" panose="020B0604020202020204" pitchFamily="34" charset="0"/>
                <a:cs typeface="Arial" panose="020B0604020202020204" pitchFamily="34" charset="0"/>
              </a:rPr>
              <a:t>nr</a:t>
            </a:r>
            <a:r>
              <a:rPr lang="en-US" sz="2000" b="1" dirty="0" smtClean="0">
                <a:solidFill>
                  <a:schemeClr val="accent3">
                    <a:lumMod val="75000"/>
                  </a:schemeClr>
                </a:solidFill>
                <a:latin typeface="Arial" panose="020B0604020202020204" pitchFamily="34" charset="0"/>
                <a:cs typeface="Arial" panose="020B0604020202020204" pitchFamily="34" charset="0"/>
              </a:rPr>
              <a:t>. 127/2019</a:t>
            </a:r>
            <a:r>
              <a:rPr lang="ro-RO" sz="2000" b="1" dirty="0" smtClean="0">
                <a:solidFill>
                  <a:schemeClr val="accent3">
                    <a:lumMod val="75000"/>
                  </a:schemeClr>
                </a:solidFill>
                <a:latin typeface="Arial" panose="020B0604020202020204" pitchFamily="34" charset="0"/>
                <a:cs typeface="Arial" panose="020B0604020202020204" pitchFamily="34" charset="0"/>
              </a:rPr>
              <a:t>(</a:t>
            </a:r>
            <a:r>
              <a:rPr lang="en-US" sz="2000" b="1" dirty="0" smtClean="0">
                <a:solidFill>
                  <a:schemeClr val="accent3">
                    <a:lumMod val="75000"/>
                  </a:schemeClr>
                </a:solidFill>
                <a:latin typeface="Arial" panose="020B0604020202020204" pitchFamily="34" charset="0"/>
                <a:cs typeface="Arial" panose="020B0604020202020204" pitchFamily="34" charset="0"/>
              </a:rPr>
              <a:t>1</a:t>
            </a:r>
            <a:r>
              <a:rPr lang="ro-RO" sz="2000" b="1" dirty="0" smtClean="0">
                <a:solidFill>
                  <a:schemeClr val="accent3">
                    <a:lumMod val="75000"/>
                  </a:schemeClr>
                </a:solidFill>
                <a:latin typeface="Arial" panose="020B0604020202020204" pitchFamily="34" charset="0"/>
                <a:cs typeface="Arial" panose="020B0604020202020204" pitchFamily="34" charset="0"/>
              </a:rPr>
              <a:t>)</a:t>
            </a:r>
            <a:endParaRPr lang="en-US" sz="2000" b="1" dirty="0">
              <a:solidFill>
                <a:schemeClr val="accent3">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79562" y="1647644"/>
            <a:ext cx="10541480" cy="5046453"/>
          </a:xfrm>
        </p:spPr>
        <p:txBody>
          <a:bodyPr>
            <a:normAutofit lnSpcReduction="10000"/>
          </a:bodyPr>
          <a:lstStyle/>
          <a:p>
            <a:pPr marL="457200" indent="-457200" algn="just">
              <a:buFont typeface="+mj-lt"/>
              <a:buAutoNum type="arabicParenR"/>
            </a:pPr>
            <a:r>
              <a:rPr lang="ro-RO" sz="2000" dirty="0">
                <a:latin typeface="Arial" panose="020B0604020202020204" pitchFamily="34" charset="0"/>
                <a:cs typeface="Arial" panose="020B0604020202020204" pitchFamily="34" charset="0"/>
              </a:rPr>
              <a:t>P</a:t>
            </a:r>
            <a:r>
              <a:rPr lang="ro-RO" sz="2000" dirty="0" smtClean="0">
                <a:latin typeface="Arial" panose="020B0604020202020204" pitchFamily="34" charset="0"/>
                <a:cs typeface="Arial" panose="020B0604020202020204" pitchFamily="34" charset="0"/>
              </a:rPr>
              <a:t>rin însăși creșterea cu </a:t>
            </a:r>
            <a:r>
              <a:rPr lang="ro-RO" sz="2000" b="1" dirty="0" smtClean="0">
                <a:latin typeface="Arial" panose="020B0604020202020204" pitchFamily="34" charset="0"/>
                <a:cs typeface="Arial" panose="020B0604020202020204" pitchFamily="34" charset="0"/>
              </a:rPr>
              <a:t>15</a:t>
            </a:r>
            <a:r>
              <a:rPr lang="ro-RO" sz="2000" dirty="0" smtClean="0">
                <a:latin typeface="Arial" panose="020B0604020202020204" pitchFamily="34" charset="0"/>
                <a:cs typeface="Arial" panose="020B0604020202020204" pitchFamily="34" charset="0"/>
              </a:rPr>
              <a:t> la sută a punctului de pensie în septembrie 2019, pensia medie anuală din anul 2020 va crește cu circa </a:t>
            </a:r>
            <a:r>
              <a:rPr lang="ro-RO" sz="2000" b="1" dirty="0" smtClean="0">
                <a:latin typeface="Arial" panose="020B0604020202020204" pitchFamily="34" charset="0"/>
                <a:cs typeface="Arial" panose="020B0604020202020204" pitchFamily="34" charset="0"/>
              </a:rPr>
              <a:t>9</a:t>
            </a:r>
            <a:r>
              <a:rPr lang="ro-RO" sz="2000" dirty="0" smtClean="0">
                <a:latin typeface="Arial" panose="020B0604020202020204" pitchFamily="34" charset="0"/>
                <a:cs typeface="Arial" panose="020B0604020202020204" pitchFamily="34" charset="0"/>
              </a:rPr>
              <a:t> la sută față de pensia medie anuală din anul 2019. Acestă creștere de 9 la sută:</a:t>
            </a:r>
          </a:p>
          <a:p>
            <a:pPr lvl="3" algn="just">
              <a:buFont typeface="Wingdings" panose="05000000000000000000" pitchFamily="2" charset="2"/>
              <a:buChar char="Ø"/>
            </a:pPr>
            <a:r>
              <a:rPr lang="ro-RO" sz="1800" dirty="0">
                <a:latin typeface="Arial" panose="020B0604020202020204" pitchFamily="34" charset="0"/>
                <a:cs typeface="Arial" panose="020B0604020202020204" pitchFamily="34" charset="0"/>
              </a:rPr>
              <a:t>a</a:t>
            </a:r>
            <a:r>
              <a:rPr lang="ro-RO" sz="1800" dirty="0" smtClean="0">
                <a:latin typeface="Arial" panose="020B0604020202020204" pitchFamily="34" charset="0"/>
                <a:cs typeface="Arial" panose="020B0604020202020204" pitchFamily="34" charset="0"/>
              </a:rPr>
              <a:t>coperă rata inflației și creșterea PIB prevăzute pentru 2020;</a:t>
            </a:r>
          </a:p>
          <a:p>
            <a:pPr lvl="3" algn="just">
              <a:buFont typeface="Wingdings" panose="05000000000000000000" pitchFamily="2" charset="2"/>
              <a:buChar char="Ø"/>
            </a:pPr>
            <a:r>
              <a:rPr lang="ro-RO" sz="1800" dirty="0">
                <a:latin typeface="Arial" panose="020B0604020202020204" pitchFamily="34" charset="0"/>
                <a:cs typeface="Arial" panose="020B0604020202020204" pitchFamily="34" charset="0"/>
              </a:rPr>
              <a:t>e</a:t>
            </a:r>
            <a:r>
              <a:rPr lang="ro-RO" sz="1800" dirty="0" smtClean="0">
                <a:latin typeface="Arial" panose="020B0604020202020204" pitchFamily="34" charset="0"/>
                <a:cs typeface="Arial" panose="020B0604020202020204" pitchFamily="34" charset="0"/>
              </a:rPr>
              <a:t>ste în linie cu creșterile medii anuale ale pensiilor din anii anteriori, de circa 8 la sută.</a:t>
            </a:r>
          </a:p>
          <a:p>
            <a:pPr algn="just"/>
            <a:endParaRPr lang="ro-RO" sz="2000" dirty="0">
              <a:latin typeface="Arial" panose="020B0604020202020204" pitchFamily="34" charset="0"/>
              <a:cs typeface="Arial" panose="020B0604020202020204" pitchFamily="34" charset="0"/>
            </a:endParaRPr>
          </a:p>
          <a:p>
            <a:pPr marL="457200" indent="-457200" algn="just">
              <a:buFont typeface="+mj-lt"/>
              <a:buAutoNum type="arabicParenR" startAt="2"/>
            </a:pPr>
            <a:r>
              <a:rPr lang="ro-RO" sz="2000" dirty="0" smtClean="0">
                <a:latin typeface="Arial" panose="020B0604020202020204" pitchFamily="34" charset="0"/>
                <a:cs typeface="Arial" panose="020B0604020202020204" pitchFamily="34" charset="0"/>
              </a:rPr>
              <a:t>Pensionarii </a:t>
            </a:r>
            <a:r>
              <a:rPr lang="ro-RO" sz="2000" b="1" dirty="0" smtClean="0">
                <a:latin typeface="Arial" panose="020B0604020202020204" pitchFamily="34" charset="0"/>
                <a:cs typeface="Arial" panose="020B0604020202020204" pitchFamily="34" charset="0"/>
              </a:rPr>
              <a:t>nu</a:t>
            </a:r>
            <a:r>
              <a:rPr lang="ro-RO" sz="2000" dirty="0" smtClean="0">
                <a:latin typeface="Arial" panose="020B0604020202020204" pitchFamily="34" charset="0"/>
                <a:cs typeface="Arial" panose="020B0604020202020204" pitchFamily="34" charset="0"/>
              </a:rPr>
              <a:t> sunt persoanele cu cel mai mare risc de sărăcie din România. Acest risc este mai mare pentru persoanele din categoria de vârstă 16 - 64 de ani (</a:t>
            </a:r>
            <a:r>
              <a:rPr lang="ro-RO" sz="2000" b="1" dirty="0" smtClean="0">
                <a:latin typeface="Arial" panose="020B0604020202020204" pitchFamily="34" charset="0"/>
                <a:cs typeface="Arial" panose="020B0604020202020204" pitchFamily="34" charset="0"/>
              </a:rPr>
              <a:t>22,5 la sută</a:t>
            </a:r>
            <a:r>
              <a:rPr lang="ro-RO" sz="2000" dirty="0" smtClean="0">
                <a:latin typeface="Arial" panose="020B0604020202020204" pitchFamily="34" charset="0"/>
                <a:cs typeface="Arial" panose="020B0604020202020204" pitchFamily="34" charset="0"/>
              </a:rPr>
              <a:t>, conform </a:t>
            </a:r>
            <a:r>
              <a:rPr lang="ro-RO" sz="2000" dirty="0" err="1" smtClean="0">
                <a:latin typeface="Arial" panose="020B0604020202020204" pitchFamily="34" charset="0"/>
                <a:cs typeface="Arial" panose="020B0604020202020204" pitchFamily="34" charset="0"/>
              </a:rPr>
              <a:t>Eurostat</a:t>
            </a:r>
            <a:r>
              <a:rPr lang="ro-RO" sz="2000" dirty="0" smtClean="0">
                <a:latin typeface="Arial" panose="020B0604020202020204" pitchFamily="34" charset="0"/>
                <a:cs typeface="Arial" panose="020B0604020202020204" pitchFamily="34" charset="0"/>
              </a:rPr>
              <a:t>), decât la persoanele din categoria de vârstă peste 65 de ani (</a:t>
            </a:r>
            <a:r>
              <a:rPr lang="ro-RO" sz="2000" b="1" dirty="0" smtClean="0">
                <a:latin typeface="Arial" panose="020B0604020202020204" pitchFamily="34" charset="0"/>
                <a:cs typeface="Arial" panose="020B0604020202020204" pitchFamily="34" charset="0"/>
              </a:rPr>
              <a:t>20 la sută</a:t>
            </a:r>
            <a:r>
              <a:rPr lang="ro-RO" sz="2000" dirty="0" smtClean="0">
                <a:latin typeface="Arial" panose="020B0604020202020204" pitchFamily="34" charset="0"/>
                <a:cs typeface="Arial" panose="020B0604020202020204" pitchFamily="34" charset="0"/>
              </a:rPr>
              <a:t>, conform aceleași instituții).</a:t>
            </a:r>
          </a:p>
          <a:p>
            <a:pPr lvl="3" algn="just">
              <a:buFont typeface="Wingdings" panose="05000000000000000000" pitchFamily="2" charset="2"/>
              <a:buChar char="Ø"/>
            </a:pPr>
            <a:r>
              <a:rPr lang="ro-RO" sz="1800" dirty="0">
                <a:latin typeface="Arial" panose="020B0604020202020204" pitchFamily="34" charset="0"/>
                <a:cs typeface="Arial" panose="020B0604020202020204" pitchFamily="34" charset="0"/>
              </a:rPr>
              <a:t> </a:t>
            </a:r>
            <a:r>
              <a:rPr lang="ro-RO" sz="1800" dirty="0" smtClean="0">
                <a:latin typeface="Arial" panose="020B0604020202020204" pitchFamily="34" charset="0"/>
                <a:cs typeface="Arial" panose="020B0604020202020204" pitchFamily="34" charset="0"/>
              </a:rPr>
              <a:t>riscul de sărăcie al vârstnicilor este al optulea din Europa (după Estonia, Letonia, Lituania, Bulgaria, </a:t>
            </a:r>
            <a:r>
              <a:rPr lang="ro-RO" sz="1800" dirty="0" err="1" smtClean="0">
                <a:latin typeface="Arial" panose="020B0604020202020204" pitchFamily="34" charset="0"/>
                <a:cs typeface="Arial" panose="020B0604020202020204" pitchFamily="34" charset="0"/>
              </a:rPr>
              <a:t>Croția</a:t>
            </a:r>
            <a:r>
              <a:rPr lang="ro-RO" sz="1800" dirty="0" smtClean="0">
                <a:latin typeface="Arial" panose="020B0604020202020204" pitchFamily="34" charset="0"/>
                <a:cs typeface="Arial" panose="020B0604020202020204" pitchFamily="34" charset="0"/>
              </a:rPr>
              <a:t>, Malta, Cipru)</a:t>
            </a:r>
          </a:p>
          <a:p>
            <a:pPr lvl="3" algn="just">
              <a:buFont typeface="Wingdings" panose="05000000000000000000" pitchFamily="2" charset="2"/>
              <a:buChar char="Ø"/>
            </a:pPr>
            <a:r>
              <a:rPr lang="ro-RO" sz="1800" dirty="0" smtClean="0">
                <a:latin typeface="Arial" panose="020B0604020202020204" pitchFamily="34" charset="0"/>
                <a:cs typeface="Arial" panose="020B0604020202020204" pitchFamily="34" charset="0"/>
              </a:rPr>
              <a:t> riscul de sărăcie al celor apți de muncă este cel mai mare din Europa.</a:t>
            </a:r>
          </a:p>
          <a:p>
            <a:pPr marL="457200" lvl="2" indent="0" algn="just">
              <a:buNone/>
            </a:pPr>
            <a:r>
              <a:rPr lang="ro-RO" sz="1800" dirty="0" smtClean="0">
                <a:latin typeface="Arial" panose="020B0604020202020204" pitchFamily="34" charset="0"/>
                <a:cs typeface="Arial" panose="020B0604020202020204" pitchFamily="34" charset="0"/>
              </a:rPr>
              <a:t>Așadar, puținele resurse bugetare ar trebui să-i aibă în vedere, în primul rând, pe aceștia din urmă.</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21178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675" y="240073"/>
            <a:ext cx="9187133" cy="855482"/>
          </a:xfrm>
        </p:spPr>
        <p:txBody>
          <a:bodyPr>
            <a:noAutofit/>
          </a:bodyPr>
          <a:lstStyle/>
          <a:p>
            <a:r>
              <a:rPr lang="ro-RO" sz="2000" b="1" dirty="0" smtClean="0">
                <a:solidFill>
                  <a:schemeClr val="accent3">
                    <a:lumMod val="75000"/>
                  </a:schemeClr>
                </a:solidFill>
                <a:latin typeface="Arial" panose="020B0604020202020204" pitchFamily="34" charset="0"/>
                <a:cs typeface="Arial" panose="020B0604020202020204" pitchFamily="34" charset="0"/>
              </a:rPr>
              <a:t>I</a:t>
            </a:r>
            <a:r>
              <a:rPr lang="en-US" sz="2000" b="1" dirty="0" smtClean="0">
                <a:solidFill>
                  <a:schemeClr val="accent3">
                    <a:lumMod val="75000"/>
                  </a:schemeClr>
                </a:solidFill>
                <a:latin typeface="Arial" panose="020B0604020202020204" pitchFamily="34" charset="0"/>
                <a:cs typeface="Arial" panose="020B0604020202020204" pitchFamily="34" charset="0"/>
              </a:rPr>
              <a:t>I</a:t>
            </a:r>
            <a:r>
              <a:rPr lang="ro-RO" sz="2000" b="1" dirty="0" smtClean="0">
                <a:solidFill>
                  <a:schemeClr val="accent3">
                    <a:lumMod val="75000"/>
                  </a:schemeClr>
                </a:solidFill>
                <a:latin typeface="Arial" panose="020B0604020202020204" pitchFamily="34" charset="0"/>
                <a:cs typeface="Arial" panose="020B0604020202020204" pitchFamily="34" charset="0"/>
              </a:rPr>
              <a:t> </a:t>
            </a:r>
            <a:r>
              <a:rPr lang="en-US" sz="2000" b="1" dirty="0" smtClean="0">
                <a:solidFill>
                  <a:schemeClr val="accent3">
                    <a:lumMod val="75000"/>
                  </a:schemeClr>
                </a:solidFill>
                <a:latin typeface="Arial" panose="020B0604020202020204" pitchFamily="34" charset="0"/>
                <a:cs typeface="Arial" panose="020B0604020202020204" pitchFamily="34" charset="0"/>
              </a:rPr>
              <a:t>ARGUMENTE ECONOMICE PENTRU </a:t>
            </a:r>
            <a:r>
              <a:rPr lang="en-US" sz="2000" b="1" dirty="0" err="1" smtClean="0">
                <a:solidFill>
                  <a:schemeClr val="accent3">
                    <a:lumMod val="75000"/>
                  </a:schemeClr>
                </a:solidFill>
                <a:latin typeface="Arial" panose="020B0604020202020204" pitchFamily="34" charset="0"/>
                <a:cs typeface="Arial" panose="020B0604020202020204" pitchFamily="34" charset="0"/>
              </a:rPr>
              <a:t>PROrOGAREA</a:t>
            </a:r>
            <a:r>
              <a:rPr lang="en-US" sz="2000" b="1" dirty="0" smtClean="0">
                <a:solidFill>
                  <a:schemeClr val="accent3">
                    <a:lumMod val="75000"/>
                  </a:schemeClr>
                </a:solidFill>
                <a:latin typeface="Arial" panose="020B0604020202020204" pitchFamily="34" charset="0"/>
                <a:cs typeface="Arial" panose="020B0604020202020204" pitchFamily="34" charset="0"/>
              </a:rPr>
              <a:t> ART. 86 ALIN. (2) DIN </a:t>
            </a:r>
            <a:r>
              <a:rPr lang="en-US" sz="2000" b="1" dirty="0" err="1" smtClean="0">
                <a:solidFill>
                  <a:schemeClr val="accent3">
                    <a:lumMod val="75000"/>
                  </a:schemeClr>
                </a:solidFill>
                <a:latin typeface="Arial" panose="020B0604020202020204" pitchFamily="34" charset="0"/>
                <a:cs typeface="Arial" panose="020B0604020202020204" pitchFamily="34" charset="0"/>
              </a:rPr>
              <a:t>Legea</a:t>
            </a:r>
            <a:r>
              <a:rPr lang="en-US" sz="2000" b="1" dirty="0" smtClean="0">
                <a:solidFill>
                  <a:schemeClr val="accent3">
                    <a:lumMod val="75000"/>
                  </a:schemeClr>
                </a:solidFill>
                <a:latin typeface="Arial" panose="020B0604020202020204" pitchFamily="34" charset="0"/>
                <a:cs typeface="Arial" panose="020B0604020202020204" pitchFamily="34" charset="0"/>
              </a:rPr>
              <a:t> </a:t>
            </a:r>
            <a:r>
              <a:rPr lang="en-US" sz="2000" b="1" dirty="0" err="1" smtClean="0">
                <a:solidFill>
                  <a:schemeClr val="accent3">
                    <a:lumMod val="75000"/>
                  </a:schemeClr>
                </a:solidFill>
                <a:latin typeface="Arial" panose="020B0604020202020204" pitchFamily="34" charset="0"/>
                <a:cs typeface="Arial" panose="020B0604020202020204" pitchFamily="34" charset="0"/>
              </a:rPr>
              <a:t>nr</a:t>
            </a:r>
            <a:r>
              <a:rPr lang="en-US" sz="2000" b="1" dirty="0" smtClean="0">
                <a:solidFill>
                  <a:schemeClr val="accent3">
                    <a:lumMod val="75000"/>
                  </a:schemeClr>
                </a:solidFill>
                <a:latin typeface="Arial" panose="020B0604020202020204" pitchFamily="34" charset="0"/>
                <a:cs typeface="Arial" panose="020B0604020202020204" pitchFamily="34" charset="0"/>
              </a:rPr>
              <a:t>. 127/2019</a:t>
            </a:r>
            <a:r>
              <a:rPr lang="ro-RO" sz="2000" b="1" dirty="0" smtClean="0">
                <a:solidFill>
                  <a:schemeClr val="accent3">
                    <a:lumMod val="75000"/>
                  </a:schemeClr>
                </a:solidFill>
                <a:latin typeface="Arial" panose="020B0604020202020204" pitchFamily="34" charset="0"/>
                <a:cs typeface="Arial" panose="020B0604020202020204" pitchFamily="34" charset="0"/>
              </a:rPr>
              <a:t>(</a:t>
            </a:r>
            <a:r>
              <a:rPr lang="ro-RO" sz="2000" b="1" dirty="0">
                <a:solidFill>
                  <a:schemeClr val="accent3">
                    <a:lumMod val="75000"/>
                  </a:schemeClr>
                </a:solidFill>
                <a:latin typeface="Arial" panose="020B0604020202020204" pitchFamily="34" charset="0"/>
                <a:cs typeface="Arial" panose="020B0604020202020204" pitchFamily="34" charset="0"/>
              </a:rPr>
              <a:t>2</a:t>
            </a:r>
            <a:r>
              <a:rPr lang="ro-RO" sz="2000" b="1" dirty="0" smtClean="0">
                <a:solidFill>
                  <a:schemeClr val="accent3">
                    <a:lumMod val="75000"/>
                  </a:schemeClr>
                </a:solidFill>
                <a:latin typeface="Arial" panose="020B0604020202020204" pitchFamily="34" charset="0"/>
                <a:cs typeface="Arial" panose="020B0604020202020204" pitchFamily="34" charset="0"/>
              </a:rPr>
              <a:t>)</a:t>
            </a:r>
            <a:endParaRPr lang="en-US" sz="2000" b="1" dirty="0">
              <a:solidFill>
                <a:schemeClr val="accent3">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79562" y="1647644"/>
            <a:ext cx="10541480" cy="5046453"/>
          </a:xfrm>
        </p:spPr>
        <p:txBody>
          <a:bodyPr>
            <a:normAutofit/>
          </a:bodyPr>
          <a:lstStyle/>
          <a:p>
            <a:pPr marL="457200" indent="-457200" algn="just">
              <a:buFont typeface="+mj-lt"/>
              <a:buAutoNum type="arabicParenR" startAt="3"/>
            </a:pPr>
            <a:r>
              <a:rPr lang="ro-RO" sz="2000" dirty="0" smtClean="0"/>
              <a:t>Dacă tot este avută în vedere o depășire a limitei de deficit bugetar, cel puțin aceasta să meargă spre finanțarea de investiții productive sau spre domenii care cresc competitivitatea economiei (educație, sănătate, cercetare-dezvoltare)</a:t>
            </a:r>
            <a:r>
              <a:rPr lang="ro-RO" sz="1800" dirty="0" smtClean="0"/>
              <a:t>. Dacă dăm către consum toți banii împrumutați să nu ne mirăm:</a:t>
            </a:r>
          </a:p>
          <a:p>
            <a:pPr lvl="3" algn="just">
              <a:buFont typeface="Wingdings" panose="05000000000000000000" pitchFamily="2" charset="2"/>
              <a:buChar char="Ø"/>
            </a:pPr>
            <a:r>
              <a:rPr lang="ro-RO" sz="2000" dirty="0"/>
              <a:t>c</a:t>
            </a:r>
            <a:r>
              <a:rPr lang="ro-RO" sz="2000" dirty="0" smtClean="0"/>
              <a:t>ă nu vom avea resurse economice pentru a rambursa împrumuturile</a:t>
            </a:r>
          </a:p>
          <a:p>
            <a:pPr lvl="3" algn="just">
              <a:buFont typeface="Wingdings" panose="05000000000000000000" pitchFamily="2" charset="2"/>
              <a:buChar char="Ø"/>
            </a:pPr>
            <a:r>
              <a:rPr lang="ro-RO" sz="2000" dirty="0"/>
              <a:t>c</a:t>
            </a:r>
            <a:r>
              <a:rPr lang="ro-RO" sz="2000" dirty="0" smtClean="0"/>
              <a:t>ă tinerii vor continua să plece din țară</a:t>
            </a:r>
          </a:p>
          <a:p>
            <a:pPr marL="685800" lvl="3" indent="0" algn="just">
              <a:buNone/>
            </a:pPr>
            <a:endParaRPr lang="ro-RO" sz="2000" dirty="0" smtClean="0"/>
          </a:p>
          <a:p>
            <a:pPr marL="457200" indent="-457200" algn="just">
              <a:buFont typeface="+mj-lt"/>
              <a:buAutoNum type="arabicParenR" startAt="3"/>
            </a:pPr>
            <a:r>
              <a:rPr lang="ro-RO" sz="2000" dirty="0" smtClean="0"/>
              <a:t>Pensionarii din România trebuie să înțeleagă că un câștig mare al lor pe termen scurt s-ar putea transforma într-o pierdere mare pentru întreaga populație a </a:t>
            </a:r>
            <a:r>
              <a:rPr lang="ro-RO" sz="2000" dirty="0"/>
              <a:t>ț</a:t>
            </a:r>
            <a:r>
              <a:rPr lang="ro-RO" sz="2000" dirty="0" smtClean="0"/>
              <a:t>ării, dacă dezechilibrul bugetar </a:t>
            </a:r>
            <a:r>
              <a:rPr lang="ro-RO" sz="2000" dirty="0" err="1" smtClean="0"/>
              <a:t>nesustenabil</a:t>
            </a:r>
            <a:r>
              <a:rPr lang="ro-RO" sz="2000" dirty="0"/>
              <a:t> </a:t>
            </a:r>
            <a:r>
              <a:rPr lang="ro-RO" sz="2000" dirty="0" smtClean="0"/>
              <a:t>astfel generat va antrena după sine o creștere a ratei inflației și o depreciere a cursului de schimb. Este de preferat un câștig mai mic, dar permanent, decât un câștig mare, dar temporar, care să se transforme ulterior într-o pierdere mare.</a:t>
            </a:r>
          </a:p>
          <a:p>
            <a:pPr marL="457200" indent="-457200" algn="just">
              <a:buFont typeface="+mj-lt"/>
              <a:buAutoNum type="arabicParenR" startAt="3"/>
            </a:pPr>
            <a:endParaRPr lang="en-US" sz="1800" dirty="0"/>
          </a:p>
        </p:txBody>
      </p:sp>
    </p:spTree>
    <p:extLst>
      <p:ext uri="{BB962C8B-B14F-4D97-AF65-F5344CB8AC3E}">
        <p14:creationId xmlns:p14="http://schemas.microsoft.com/office/powerpoint/2010/main" val="20684762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o-RO" dirty="0" smtClean="0">
                <a:latin typeface="Arial" panose="020B0604020202020204" pitchFamily="34" charset="0"/>
                <a:cs typeface="Arial" panose="020B0604020202020204" pitchFamily="34" charset="0"/>
              </a:rPr>
              <a:t>Vă mulțumesc!</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948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265</TotalTime>
  <Words>1526</Words>
  <Application>Microsoft Macintosh PowerPoint</Application>
  <PresentationFormat>Custom</PresentationFormat>
  <Paragraphs>60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Parcel</vt:lpstr>
      <vt:lpstr>Costurile economice ale noii legi a pensiilor (legea nr.127/2019 privind sistemul public de pensii)</vt:lpstr>
      <vt:lpstr>I DEFINIREA PROBLEMEI ȘI A DIMENSIUNII ACESTEIA (1)</vt:lpstr>
      <vt:lpstr>I DEFINIREA PROBLEMEI ȘI A DIMENSIUNII ACESTEIA (2)</vt:lpstr>
      <vt:lpstr>I DEFINIREA PROBLEMEI ȘI A DIMENSIUNII ACESTEIA (3)</vt:lpstr>
      <vt:lpstr>I DEFINIREA PROBLEMEI ȘI A DIMENSIUNII ACESTEIA (4)</vt:lpstr>
      <vt:lpstr>I DEFINIREA PROBLEMEI ȘI A DIMENSIUNII ACESTEIA (5)</vt:lpstr>
      <vt:lpstr>II ARGUMENTE ECONOMICE PENTRU PROrOGAREA ART. 86 ALIN. (2) DIN Legea nr. 127/2019(1)</vt:lpstr>
      <vt:lpstr>II ARGUMENTE ECONOMICE PENTRU PROrOGAREA ART. 86 ALIN. (2) DIN Legea nr. 127/2019(2)</vt:lpstr>
      <vt:lpstr>Vă mulțumesc!</vt:lpstr>
    </vt:vector>
  </TitlesOfParts>
  <Company>BNR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Costurile economice ale noii legi a pensiilor (legea nr.127/2019 privind sistemul public de pensii)</dc:title>
  <dc:creator>Cristiana Bartales</dc:creator>
  <cp:lastModifiedBy>Edu Apps</cp:lastModifiedBy>
  <cp:revision>29</cp:revision>
  <cp:lastPrinted>2019-11-25T14:26:24Z</cp:lastPrinted>
  <dcterms:created xsi:type="dcterms:W3CDTF">2019-11-25T08:44:34Z</dcterms:created>
  <dcterms:modified xsi:type="dcterms:W3CDTF">2019-11-27T04:32:14Z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4854e4d-cbd9-4add-afce-3efecf8cc4fb_Enabled">
    <vt:lpwstr>True</vt:lpwstr>
  </property>
  <property fmtid="{D5CDD505-2E9C-101B-9397-08002B2CF9AE}" pid="3" name="MSIP_Label_d4854e4d-cbd9-4add-afce-3efecf8cc4fb_SiteId">
    <vt:lpwstr>c4f8f904-47e9-4e03-8a3a-90619d4a24a0</vt:lpwstr>
  </property>
  <property fmtid="{D5CDD505-2E9C-101B-9397-08002B2CF9AE}" pid="4" name="MSIP_Label_d4854e4d-cbd9-4add-afce-3efecf8cc4fb_Owner">
    <vt:lpwstr>Cristiana.Bartales@bnr.ro</vt:lpwstr>
  </property>
  <property fmtid="{D5CDD505-2E9C-101B-9397-08002B2CF9AE}" pid="5" name="MSIP_Label_d4854e4d-cbd9-4add-afce-3efecf8cc4fb_SetDate">
    <vt:lpwstr>2019-11-25T08:49:10.2231245Z</vt:lpwstr>
  </property>
  <property fmtid="{D5CDD505-2E9C-101B-9397-08002B2CF9AE}" pid="6" name="MSIP_Label_d4854e4d-cbd9-4add-afce-3efecf8cc4fb_Name">
    <vt:lpwstr>Extern</vt:lpwstr>
  </property>
  <property fmtid="{D5CDD505-2E9C-101B-9397-08002B2CF9AE}" pid="7" name="MSIP_Label_d4854e4d-cbd9-4add-afce-3efecf8cc4fb_Application">
    <vt:lpwstr>Microsoft Azure Information Protection</vt:lpwstr>
  </property>
  <property fmtid="{D5CDD505-2E9C-101B-9397-08002B2CF9AE}" pid="8" name="MSIP_Label_d4854e4d-cbd9-4add-afce-3efecf8cc4fb_ActionId">
    <vt:lpwstr>fe2b0711-92a5-44d3-80b5-f874a6147618</vt:lpwstr>
  </property>
  <property fmtid="{D5CDD505-2E9C-101B-9397-08002B2CF9AE}" pid="9" name="MSIP_Label_d4854e4d-cbd9-4add-afce-3efecf8cc4fb_Extended_MSFT_Method">
    <vt:lpwstr>Manual</vt:lpwstr>
  </property>
  <property fmtid="{D5CDD505-2E9C-101B-9397-08002B2CF9AE}" pid="10" name="Sensitivity">
    <vt:lpwstr>Extern</vt:lpwstr>
  </property>
</Properties>
</file>