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3.xml" ContentType="application/vnd.ms-office.chartcolorstyle+xml"/>
  <Override PartName="/ppt/charts/style3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7" r:id="rId1"/>
  </p:sldMasterIdLst>
  <p:notesMasterIdLst>
    <p:notesMasterId r:id="rId19"/>
  </p:notesMasterIdLst>
  <p:sldIdLst>
    <p:sldId id="477" r:id="rId2"/>
    <p:sldId id="503" r:id="rId3"/>
    <p:sldId id="509" r:id="rId4"/>
    <p:sldId id="510" r:id="rId5"/>
    <p:sldId id="505" r:id="rId6"/>
    <p:sldId id="511" r:id="rId7"/>
    <p:sldId id="507" r:id="rId8"/>
    <p:sldId id="512" r:id="rId9"/>
    <p:sldId id="480" r:id="rId10"/>
    <p:sldId id="490" r:id="rId11"/>
    <p:sldId id="491" r:id="rId12"/>
    <p:sldId id="484" r:id="rId13"/>
    <p:sldId id="481" r:id="rId14"/>
    <p:sldId id="485" r:id="rId15"/>
    <p:sldId id="476" r:id="rId16"/>
    <p:sldId id="496" r:id="rId17"/>
    <p:sldId id="49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uliana" initials="I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C0"/>
    <a:srgbClr val="0060A8"/>
    <a:srgbClr val="004F8A"/>
    <a:srgbClr val="00569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12" autoAdjust="0"/>
    <p:restoredTop sz="93867" autoAdjust="0"/>
  </p:normalViewPr>
  <p:slideViewPr>
    <p:cSldViewPr>
      <p:cViewPr>
        <p:scale>
          <a:sx n="100" d="100"/>
          <a:sy n="100" d="100"/>
        </p:scale>
        <p:origin x="-1075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ina%20CF\Desktop\Analize%20CF\Opinie%20Buget%202019\OPINIE%20LEGEA%20PENSIILOR%202019\calcule%20legea%20pensiilo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Relationship Id="rId4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Relationship Id="rId4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Relationship Id="rId4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o-RO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Cheltuieli cu asistența socială în România (% PIB*, standarde</a:t>
            </a:r>
            <a:r>
              <a:rPr lang="ro-RO" sz="1800" i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cash)</a:t>
            </a:r>
            <a:endParaRPr lang="en-US" sz="18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15235838238666771"/>
          <c:y val="3.983098784038752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10.65%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11,37%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13,42%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14,35%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Sheet1!$M$53:$Q$53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  <c:extLst xmlns:c16r2="http://schemas.microsoft.com/office/drawing/2015/06/chart"/>
            </c:numRef>
          </c:cat>
          <c:val>
            <c:numRef>
              <c:f>Sheet1!$M$54:$Q$54</c:f>
              <c:numCache>
                <c:formatCode>#,#00%</c:formatCode>
                <c:ptCount val="4"/>
                <c:pt idx="0">
                  <c:v>0.10651217264791465</c:v>
                </c:pt>
                <c:pt idx="1">
                  <c:v>0.11368766888848857</c:v>
                </c:pt>
                <c:pt idx="2">
                  <c:v>0.1341750525872949</c:v>
                </c:pt>
                <c:pt idx="3">
                  <c:v>0.14348981918238993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FB-42EE-9F72-5324267105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6638848"/>
        <c:axId val="97370880"/>
      </c:barChart>
      <c:catAx>
        <c:axId val="9663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97370880"/>
        <c:crosses val="autoZero"/>
        <c:auto val="1"/>
        <c:lblAlgn val="ctr"/>
        <c:lblOffset val="100"/>
        <c:noMultiLvlLbl val="0"/>
      </c:catAx>
      <c:valAx>
        <c:axId val="97370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20000"/>
                  <a:lumOff val="80000"/>
                  <a:alpha val="25000"/>
                </a:schemeClr>
              </a:solidFill>
              <a:prstDash val="dash"/>
              <a:round/>
            </a:ln>
            <a:effectLst/>
          </c:spPr>
        </c:majorGridlines>
        <c:numFmt formatCode="#,#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9663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sz="1800" b="1" i="1" u="none" strike="noStrike" baseline="0" dirty="0"/>
              <a:t>Veniturile bugetare şi venituri fiscale în anul 2018</a:t>
            </a:r>
            <a:r>
              <a:rPr lang="ro-RO" sz="1800" b="1" i="1" u="none" strike="noStrike" baseline="0" dirty="0"/>
              <a:t> în UE28</a:t>
            </a:r>
            <a:r>
              <a:rPr lang="it-IT" sz="1800" b="1" i="1" u="none" strike="noStrike" baseline="0" dirty="0"/>
              <a:t> (% din PIB, ESA 2010)</a:t>
            </a:r>
            <a:endParaRPr lang="en-US" i="1" dirty="0"/>
          </a:p>
        </c:rich>
      </c:tx>
      <c:layout>
        <c:manualLayout>
          <c:xMode val="edge"/>
          <c:yMode val="edge"/>
          <c:x val="0.16245867915159254"/>
          <c:y val="3.278688524590164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8044746833830244E-2"/>
          <c:y val="9.8741018028484159E-2"/>
          <c:w val="0.92225519376383458"/>
          <c:h val="0.53743319994836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'Grafic RA 2018'!$D$2</c:f>
              <c:strCache>
                <c:ptCount val="1"/>
                <c:pt idx="0">
                  <c:v>Venituri bugetare</c:v>
                </c:pt>
              </c:strCache>
            </c:strRef>
          </c:tx>
          <c:spPr>
            <a:solidFill>
              <a:srgbClr val="006EC0"/>
            </a:solidFill>
          </c:spPr>
          <c:invertIfNegative val="0"/>
          <c:dPt>
            <c:idx val="26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13-42DF-ADB1-A636C41D47DA}"/>
              </c:ext>
            </c:extLst>
          </c:dPt>
          <c:dLbls>
            <c:dLbl>
              <c:idx val="26"/>
              <c:layout>
                <c:manualLayout>
                  <c:x val="0"/>
                  <c:y val="-3.549638869663619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2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13-42DF-ADB1-A636C41D47DA}"/>
                </c:ext>
              </c:extLst>
            </c:dLbl>
            <c:dLbl>
              <c:idx val="29"/>
              <c:layout>
                <c:manualLayout>
                  <c:x val="-1.2033177577648789E-2"/>
                  <c:y val="6.353856370363343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2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13-42DF-ADB1-A636C41D47DA}"/>
                </c:ext>
              </c:extLst>
            </c:dLbl>
            <c:dLbl>
              <c:idx val="30"/>
              <c:layout>
                <c:manualLayout>
                  <c:x val="3.2225579053373615E-2"/>
                  <c:y val="4.8192771084337354E-3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13-42DF-ADB1-A636C41D47DA}"/>
                </c:ext>
              </c:extLst>
            </c:dLbl>
            <c:dLbl>
              <c:idx val="31"/>
              <c:layout>
                <c:manualLayout>
                  <c:x val="6.0422960725074054E-3"/>
                  <c:y val="-9.6385542168674707E-3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chemeClr val="tx2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13-42DF-ADB1-A636C41D4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'Grafic RA 2018'!$C$3:$C$34</c:f>
              <c:strCache>
                <c:ptCount val="32"/>
                <c:pt idx="0">
                  <c:v>Franța</c:v>
                </c:pt>
                <c:pt idx="1">
                  <c:v>Finlanda</c:v>
                </c:pt>
                <c:pt idx="2">
                  <c:v>Danemarca</c:v>
                </c:pt>
                <c:pt idx="3">
                  <c:v>Belgia</c:v>
                </c:pt>
                <c:pt idx="4">
                  <c:v>Suedia</c:v>
                </c:pt>
                <c:pt idx="5">
                  <c:v>Austria</c:v>
                </c:pt>
                <c:pt idx="6">
                  <c:v>Grecia</c:v>
                </c:pt>
                <c:pt idx="7">
                  <c:v>Croația</c:v>
                </c:pt>
                <c:pt idx="8">
                  <c:v>Italia</c:v>
                </c:pt>
                <c:pt idx="9">
                  <c:v>Germania</c:v>
                </c:pt>
                <c:pt idx="10">
                  <c:v>Luxemburg</c:v>
                </c:pt>
                <c:pt idx="11">
                  <c:v>Ungaria</c:v>
                </c:pt>
                <c:pt idx="12">
                  <c:v>Olanda</c:v>
                </c:pt>
                <c:pt idx="13">
                  <c:v>Portugalia</c:v>
                </c:pt>
                <c:pt idx="14">
                  <c:v>Slovenia</c:v>
                </c:pt>
                <c:pt idx="15">
                  <c:v>Cehia</c:v>
                </c:pt>
                <c:pt idx="16">
                  <c:v>Polonia</c:v>
                </c:pt>
                <c:pt idx="17">
                  <c:v>Cipru</c:v>
                </c:pt>
                <c:pt idx="18">
                  <c:v>Slovacia</c:v>
                </c:pt>
                <c:pt idx="19">
                  <c:v>Marea Britanie</c:v>
                </c:pt>
                <c:pt idx="20">
                  <c:v>Estonia</c:v>
                </c:pt>
                <c:pt idx="21">
                  <c:v>Spania</c:v>
                </c:pt>
                <c:pt idx="22">
                  <c:v>Malta</c:v>
                </c:pt>
                <c:pt idx="23">
                  <c:v>Letonia</c:v>
                </c:pt>
                <c:pt idx="24">
                  <c:v>Bulgaria</c:v>
                </c:pt>
                <c:pt idx="25">
                  <c:v>Lituania</c:v>
                </c:pt>
                <c:pt idx="26">
                  <c:v>România</c:v>
                </c:pt>
                <c:pt idx="27">
                  <c:v>Irlanda</c:v>
                </c:pt>
                <c:pt idx="29">
                  <c:v>UE28</c:v>
                </c:pt>
                <c:pt idx="31">
                  <c:v>Zona euro</c:v>
                </c:pt>
              </c:strCache>
            </c:strRef>
          </c:cat>
          <c:val>
            <c:numRef>
              <c:f>'Grafic RA 2018'!$D$3:$D$35</c:f>
              <c:numCache>
                <c:formatCode>#,##0.0</c:formatCode>
                <c:ptCount val="33"/>
                <c:pt idx="0">
                  <c:v>53.5</c:v>
                </c:pt>
                <c:pt idx="1">
                  <c:v>52.5</c:v>
                </c:pt>
                <c:pt idx="2">
                  <c:v>51.9</c:v>
                </c:pt>
                <c:pt idx="3">
                  <c:v>51.7</c:v>
                </c:pt>
                <c:pt idx="4" formatCode="General">
                  <c:v>50.8</c:v>
                </c:pt>
                <c:pt idx="5">
                  <c:v>48.6</c:v>
                </c:pt>
                <c:pt idx="6">
                  <c:v>47.8</c:v>
                </c:pt>
                <c:pt idx="7">
                  <c:v>46.6</c:v>
                </c:pt>
                <c:pt idx="8">
                  <c:v>46.4</c:v>
                </c:pt>
                <c:pt idx="9">
                  <c:v>45.6</c:v>
                </c:pt>
                <c:pt idx="10">
                  <c:v>45.5</c:v>
                </c:pt>
                <c:pt idx="11">
                  <c:v>44.2</c:v>
                </c:pt>
                <c:pt idx="12">
                  <c:v>43.6</c:v>
                </c:pt>
                <c:pt idx="13">
                  <c:v>43.5</c:v>
                </c:pt>
                <c:pt idx="14">
                  <c:v>43.1</c:v>
                </c:pt>
                <c:pt idx="15">
                  <c:v>41.7</c:v>
                </c:pt>
                <c:pt idx="16">
                  <c:v>41.2</c:v>
                </c:pt>
                <c:pt idx="17">
                  <c:v>39.9</c:v>
                </c:pt>
                <c:pt idx="18">
                  <c:v>39.9</c:v>
                </c:pt>
                <c:pt idx="19" formatCode="General">
                  <c:v>39.299999999999997</c:v>
                </c:pt>
                <c:pt idx="20">
                  <c:v>39</c:v>
                </c:pt>
                <c:pt idx="21">
                  <c:v>38.9</c:v>
                </c:pt>
                <c:pt idx="22">
                  <c:v>38.799999999999997</c:v>
                </c:pt>
                <c:pt idx="23">
                  <c:v>37.5</c:v>
                </c:pt>
                <c:pt idx="24">
                  <c:v>36.799999999999997</c:v>
                </c:pt>
                <c:pt idx="25">
                  <c:v>34.700000000000003</c:v>
                </c:pt>
                <c:pt idx="26">
                  <c:v>32</c:v>
                </c:pt>
                <c:pt idx="27">
                  <c:v>25.8</c:v>
                </c:pt>
                <c:pt idx="29">
                  <c:v>45</c:v>
                </c:pt>
                <c:pt idx="31">
                  <c:v>46.3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013-42DF-ADB1-A636C41D47DA}"/>
            </c:ext>
          </c:extLst>
        </c:ser>
        <c:ser>
          <c:idx val="1"/>
          <c:order val="1"/>
          <c:tx>
            <c:strRef>
              <c:f>'Grafic RA 2018'!$E$2</c:f>
              <c:strCache>
                <c:ptCount val="1"/>
                <c:pt idx="0">
                  <c:v>Venituri fiscale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Pt>
            <c:idx val="26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013-42DF-ADB1-A636C41D47DA}"/>
              </c:ext>
            </c:extLst>
          </c:dPt>
          <c:dLbls>
            <c:dLbl>
              <c:idx val="26"/>
              <c:layout>
                <c:manualLayout>
                  <c:x val="2.2020759489655938E-2"/>
                  <c:y val="-4.7660753249217383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13-42DF-ADB1-A636C41D47DA}"/>
                </c:ext>
              </c:extLst>
            </c:dLbl>
            <c:dLbl>
              <c:idx val="29"/>
              <c:layout>
                <c:manualLayout>
                  <c:x val="1.9197690923075703E-2"/>
                  <c:y val="2.2992505454890427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13-42DF-ADB1-A636C41D47DA}"/>
                </c:ext>
              </c:extLst>
            </c:dLbl>
            <c:dLbl>
              <c:idx val="30"/>
              <c:layout>
                <c:manualLayout>
                  <c:x val="3.4239677744209468E-2"/>
                  <c:y val="2.4096385542168676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13-42DF-ADB1-A636C41D47DA}"/>
                </c:ext>
              </c:extLst>
            </c:dLbl>
            <c:dLbl>
              <c:idx val="31"/>
              <c:layout>
                <c:manualLayout>
                  <c:x val="2.8197381671701913E-2"/>
                  <c:y val="1.9277108433734896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013-42DF-ADB1-A636C41D4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'Grafic RA 2018'!$C$3:$C$34</c:f>
              <c:strCache>
                <c:ptCount val="32"/>
                <c:pt idx="0">
                  <c:v>Franța</c:v>
                </c:pt>
                <c:pt idx="1">
                  <c:v>Finlanda</c:v>
                </c:pt>
                <c:pt idx="2">
                  <c:v>Danemarca</c:v>
                </c:pt>
                <c:pt idx="3">
                  <c:v>Belgia</c:v>
                </c:pt>
                <c:pt idx="4">
                  <c:v>Suedia</c:v>
                </c:pt>
                <c:pt idx="5">
                  <c:v>Austria</c:v>
                </c:pt>
                <c:pt idx="6">
                  <c:v>Grecia</c:v>
                </c:pt>
                <c:pt idx="7">
                  <c:v>Croația</c:v>
                </c:pt>
                <c:pt idx="8">
                  <c:v>Italia</c:v>
                </c:pt>
                <c:pt idx="9">
                  <c:v>Germania</c:v>
                </c:pt>
                <c:pt idx="10">
                  <c:v>Luxemburg</c:v>
                </c:pt>
                <c:pt idx="11">
                  <c:v>Ungaria</c:v>
                </c:pt>
                <c:pt idx="12">
                  <c:v>Olanda</c:v>
                </c:pt>
                <c:pt idx="13">
                  <c:v>Portugalia</c:v>
                </c:pt>
                <c:pt idx="14">
                  <c:v>Slovenia</c:v>
                </c:pt>
                <c:pt idx="15">
                  <c:v>Cehia</c:v>
                </c:pt>
                <c:pt idx="16">
                  <c:v>Polonia</c:v>
                </c:pt>
                <c:pt idx="17">
                  <c:v>Cipru</c:v>
                </c:pt>
                <c:pt idx="18">
                  <c:v>Slovacia</c:v>
                </c:pt>
                <c:pt idx="19">
                  <c:v>Marea Britanie</c:v>
                </c:pt>
                <c:pt idx="20">
                  <c:v>Estonia</c:v>
                </c:pt>
                <c:pt idx="21">
                  <c:v>Spania</c:v>
                </c:pt>
                <c:pt idx="22">
                  <c:v>Malta</c:v>
                </c:pt>
                <c:pt idx="23">
                  <c:v>Letonia</c:v>
                </c:pt>
                <c:pt idx="24">
                  <c:v>Bulgaria</c:v>
                </c:pt>
                <c:pt idx="25">
                  <c:v>Lituania</c:v>
                </c:pt>
                <c:pt idx="26">
                  <c:v>România</c:v>
                </c:pt>
                <c:pt idx="27">
                  <c:v>Irlanda</c:v>
                </c:pt>
                <c:pt idx="29">
                  <c:v>UE28</c:v>
                </c:pt>
                <c:pt idx="31">
                  <c:v>Zona euro</c:v>
                </c:pt>
              </c:strCache>
            </c:strRef>
          </c:cat>
          <c:val>
            <c:numRef>
              <c:f>'Grafic RA 2018'!$E$3:$E$35</c:f>
              <c:numCache>
                <c:formatCode>0.0</c:formatCode>
                <c:ptCount val="33"/>
                <c:pt idx="0">
                  <c:v>47.8</c:v>
                </c:pt>
                <c:pt idx="1">
                  <c:v>42.2</c:v>
                </c:pt>
                <c:pt idx="2">
                  <c:v>46.1</c:v>
                </c:pt>
                <c:pt idx="3">
                  <c:v>46.1</c:v>
                </c:pt>
                <c:pt idx="4" formatCode="General">
                  <c:v>44.6</c:v>
                </c:pt>
                <c:pt idx="5">
                  <c:v>42.5</c:v>
                </c:pt>
                <c:pt idx="6">
                  <c:v>41.3</c:v>
                </c:pt>
                <c:pt idx="7">
                  <c:v>38.5</c:v>
                </c:pt>
                <c:pt idx="8">
                  <c:v>42</c:v>
                </c:pt>
                <c:pt idx="9">
                  <c:v>40.5</c:v>
                </c:pt>
                <c:pt idx="10">
                  <c:v>41.199999999999996</c:v>
                </c:pt>
                <c:pt idx="11">
                  <c:v>37.400000000000006</c:v>
                </c:pt>
                <c:pt idx="12">
                  <c:v>38.700000000000003</c:v>
                </c:pt>
                <c:pt idx="13">
                  <c:v>37.5</c:v>
                </c:pt>
                <c:pt idx="14">
                  <c:v>36.700000000000003</c:v>
                </c:pt>
                <c:pt idx="15">
                  <c:v>36</c:v>
                </c:pt>
                <c:pt idx="16">
                  <c:v>36</c:v>
                </c:pt>
                <c:pt idx="17">
                  <c:v>34.1</c:v>
                </c:pt>
                <c:pt idx="18">
                  <c:v>33</c:v>
                </c:pt>
                <c:pt idx="19">
                  <c:v>35.299999999999997</c:v>
                </c:pt>
                <c:pt idx="20">
                  <c:v>33.299999999999997</c:v>
                </c:pt>
                <c:pt idx="21">
                  <c:v>34.799999999999997</c:v>
                </c:pt>
                <c:pt idx="22">
                  <c:v>32.5</c:v>
                </c:pt>
                <c:pt idx="23">
                  <c:v>30.7</c:v>
                </c:pt>
                <c:pt idx="24">
                  <c:v>29.500000000000004</c:v>
                </c:pt>
                <c:pt idx="25">
                  <c:v>30.4</c:v>
                </c:pt>
                <c:pt idx="26">
                  <c:v>26.700000000000003</c:v>
                </c:pt>
                <c:pt idx="27">
                  <c:v>23.099999999999998</c:v>
                </c:pt>
                <c:pt idx="29">
                  <c:v>39.900000000000006</c:v>
                </c:pt>
                <c:pt idx="31">
                  <c:v>41.2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013-42DF-ADB1-A636C41D4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40512"/>
        <c:axId val="101042048"/>
      </c:barChart>
      <c:catAx>
        <c:axId val="10104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1042048"/>
        <c:crosses val="autoZero"/>
        <c:auto val="1"/>
        <c:lblAlgn val="ctr"/>
        <c:lblOffset val="100"/>
        <c:noMultiLvlLbl val="0"/>
      </c:catAx>
      <c:valAx>
        <c:axId val="101042048"/>
        <c:scaling>
          <c:orientation val="minMax"/>
          <c:min val="2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1040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0076648356320468"/>
          <c:y val="0.93071323711654697"/>
          <c:w val="0.4003831567490348"/>
          <c:h val="6.9286762883453035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o-RO" sz="1800" b="1" i="1" baseline="0" dirty="0">
                <a:effectLst/>
              </a:rPr>
              <a:t>Evoluția soldului contului curent în perioada 2014-2018 în România comparativ cu țările din regiune (% din PIB)</a:t>
            </a:r>
            <a:endParaRPr lang="en-US" dirty="0">
              <a:effectLst/>
            </a:endParaRP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5647816750178956E-2"/>
          <c:y val="0.12945908391021871"/>
          <c:w val="0.92579930755408824"/>
          <c:h val="0.660860782454549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Foaie1!$B$2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Foaie1!$A$3:$A$7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Foaie1!$B$3:$B$7</c:f>
              <c:numCache>
                <c:formatCode>#,##0.0</c:formatCode>
                <c:ptCount val="5"/>
                <c:pt idx="0">
                  <c:v>-0.7</c:v>
                </c:pt>
                <c:pt idx="1">
                  <c:v>1.2</c:v>
                </c:pt>
                <c:pt idx="2">
                  <c:v>0.2</c:v>
                </c:pt>
                <c:pt idx="3">
                  <c:v>1.5</c:v>
                </c:pt>
                <c:pt idx="4">
                  <c:v>-2.1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0B-454A-9C66-1C74FB4F4C6B}"/>
            </c:ext>
          </c:extLst>
        </c:ser>
        <c:ser>
          <c:idx val="1"/>
          <c:order val="1"/>
          <c:tx>
            <c:strRef>
              <c:f>Foaie1!$C$2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Foaie1!$A$3:$A$7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Foaie1!$C$3:$C$7</c:f>
              <c:numCache>
                <c:formatCode>#,##0.0</c:formatCode>
                <c:ptCount val="5"/>
                <c:pt idx="0">
                  <c:v>-1.2</c:v>
                </c:pt>
                <c:pt idx="1">
                  <c:v>0</c:v>
                </c:pt>
                <c:pt idx="2">
                  <c:v>0.2</c:v>
                </c:pt>
                <c:pt idx="3">
                  <c:v>2.7</c:v>
                </c:pt>
                <c:pt idx="4">
                  <c:v>-0.6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50B-454A-9C66-1C74FB4F4C6B}"/>
            </c:ext>
          </c:extLst>
        </c:ser>
        <c:ser>
          <c:idx val="2"/>
          <c:order val="2"/>
          <c:tx>
            <c:strRef>
              <c:f>Foaie1!$D$2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1.90779014308426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0B-454A-9C66-1C74FB4F4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Foaie1!$A$3:$A$7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Foaie1!$D$3:$D$7</c:f>
              <c:numCache>
                <c:formatCode>#,##0.0</c:formatCode>
                <c:ptCount val="5"/>
                <c:pt idx="0">
                  <c:v>-2.1</c:v>
                </c:pt>
                <c:pt idx="1">
                  <c:v>2.6</c:v>
                </c:pt>
                <c:pt idx="2">
                  <c:v>1.6</c:v>
                </c:pt>
                <c:pt idx="3">
                  <c:v>6.1</c:v>
                </c:pt>
                <c:pt idx="4">
                  <c:v>-0.5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50B-454A-9C66-1C74FB4F4C6B}"/>
            </c:ext>
          </c:extLst>
        </c:ser>
        <c:ser>
          <c:idx val="3"/>
          <c:order val="3"/>
          <c:tx>
            <c:strRef>
              <c:f>Foaie1!$E$2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Foaie1!$A$3:$A$7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Foaie1!$E$3:$E$7</c:f>
              <c:numCache>
                <c:formatCode>#,##0.0</c:formatCode>
                <c:ptCount val="5"/>
                <c:pt idx="0">
                  <c:v>-3.2</c:v>
                </c:pt>
                <c:pt idx="1">
                  <c:v>3.1</c:v>
                </c:pt>
                <c:pt idx="2">
                  <c:v>1.7</c:v>
                </c:pt>
                <c:pt idx="3">
                  <c:v>2.8</c:v>
                </c:pt>
                <c:pt idx="4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50B-454A-9C66-1C74FB4F4C6B}"/>
            </c:ext>
          </c:extLst>
        </c:ser>
        <c:ser>
          <c:idx val="4"/>
          <c:order val="4"/>
          <c:tx>
            <c:strRef>
              <c:f>Foaie1!$F$2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Foaie1!$A$3:$A$7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Foaie1!$F$3:$F$7</c:f>
              <c:numCache>
                <c:formatCode>#,##0.0</c:formatCode>
                <c:ptCount val="5"/>
                <c:pt idx="0">
                  <c:v>-4.5</c:v>
                </c:pt>
                <c:pt idx="1">
                  <c:v>4.5999999999999996</c:v>
                </c:pt>
                <c:pt idx="2">
                  <c:v>0.3</c:v>
                </c:pt>
                <c:pt idx="3">
                  <c:v>0.3</c:v>
                </c:pt>
                <c:pt idx="4">
                  <c:v>-0.6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50B-454A-9C66-1C74FB4F4C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7867648"/>
        <c:axId val="58147968"/>
      </c:barChart>
      <c:catAx>
        <c:axId val="5786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47968"/>
        <c:crosses val="autoZero"/>
        <c:auto val="1"/>
        <c:lblAlgn val="ctr"/>
        <c:lblOffset val="100"/>
        <c:noMultiLvlLbl val="0"/>
      </c:catAx>
      <c:valAx>
        <c:axId val="5814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0070C0">
                  <a:alpha val="5000"/>
                </a:srgbClr>
              </a:solidFill>
              <a:round/>
            </a:ln>
            <a:effectLst/>
          </c:spPr>
        </c:majorGridlines>
        <c:numFmt formatCode="#,##0.0" sourceLinked="1"/>
        <c:majorTickMark val="out"/>
        <c:minorTickMark val="none"/>
        <c:tickLblPos val="nextTo"/>
        <c:spPr>
          <a:noFill/>
          <a:ln>
            <a:solidFill>
              <a:schemeClr val="accent1">
                <a:alpha val="1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8676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o-RO" sz="1800" b="1" i="1" dirty="0">
                <a:solidFill>
                  <a:sysClr val="windowText" lastClr="000000"/>
                </a:solidFill>
              </a:rPr>
              <a:t>G</a:t>
            </a:r>
            <a:r>
              <a:rPr lang="en-US" sz="1800" b="1" i="1" dirty="0" err="1">
                <a:solidFill>
                  <a:sysClr val="windowText" lastClr="000000"/>
                </a:solidFill>
              </a:rPr>
              <a:t>radul</a:t>
            </a:r>
            <a:r>
              <a:rPr lang="en-US" sz="1800" b="1" i="1" dirty="0">
                <a:solidFill>
                  <a:sysClr val="windowText" lastClr="000000"/>
                </a:solidFill>
              </a:rPr>
              <a:t> de </a:t>
            </a:r>
            <a:r>
              <a:rPr lang="en-US" sz="1800" b="1" i="1" dirty="0" err="1">
                <a:solidFill>
                  <a:sysClr val="windowText" lastClr="000000"/>
                </a:solidFill>
              </a:rPr>
              <a:t>acoperire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a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l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</a:t>
            </a:r>
            <a:r>
              <a:rPr lang="en-US" sz="1800" b="1" i="1" baseline="0" dirty="0" err="1">
                <a:solidFill>
                  <a:sysClr val="windowText" lastClr="000000"/>
                </a:solidFill>
              </a:rPr>
              <a:t>deficitului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</a:t>
            </a:r>
            <a:r>
              <a:rPr lang="en-US" sz="1800" b="1" i="1" baseline="0" dirty="0" err="1">
                <a:solidFill>
                  <a:sysClr val="windowText" lastClr="000000"/>
                </a:solidFill>
              </a:rPr>
              <a:t>exter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n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cu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</a:t>
            </a:r>
            <a:r>
              <a:rPr lang="en-US" sz="1800" b="1" i="1" baseline="0" dirty="0" err="1">
                <a:solidFill>
                  <a:sysClr val="windowText" lastClr="000000"/>
                </a:solidFill>
              </a:rPr>
              <a:t>investi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ț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ii str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ă</a:t>
            </a:r>
            <a:r>
              <a:rPr lang="en-US" sz="1800" b="1" i="1" baseline="0" dirty="0" err="1">
                <a:solidFill>
                  <a:sysClr val="windowText" lastClr="000000"/>
                </a:solidFill>
              </a:rPr>
              <a:t>ine</a:t>
            </a:r>
            <a:r>
              <a:rPr lang="en-US" sz="1800" b="1" i="1" baseline="0" dirty="0">
                <a:solidFill>
                  <a:sysClr val="windowText" lastClr="000000"/>
                </a:solidFill>
              </a:rPr>
              <a:t> </a:t>
            </a:r>
            <a:r>
              <a:rPr lang="en-US" sz="1800" b="1" i="1" baseline="0" dirty="0" err="1">
                <a:solidFill>
                  <a:sysClr val="windowText" lastClr="000000"/>
                </a:solidFill>
              </a:rPr>
              <a:t>directe</a:t>
            </a:r>
            <a:r>
              <a:rPr lang="ro-RO" sz="1800" b="1" i="1" baseline="0" dirty="0">
                <a:solidFill>
                  <a:sysClr val="windowText" lastClr="000000"/>
                </a:solidFill>
              </a:rPr>
              <a:t> în perioada 2014-2018 în România</a:t>
            </a:r>
            <a:endParaRPr lang="en-US" sz="1800" b="1" i="1" baseline="0" dirty="0">
              <a:solidFill>
                <a:sysClr val="windowText" lastClr="00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ISD!$G$28:$G$32</c:f>
              <c:numCache>
                <c:formatCode>0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ISD!$H$28:$H$32</c:f>
              <c:numCache>
                <c:formatCode>0.0%</c:formatCode>
                <c:ptCount val="5"/>
                <c:pt idx="0">
                  <c:v>2.1136660079051381</c:v>
                </c:pt>
                <c:pt idx="1">
                  <c:v>2.0113228585909781</c:v>
                </c:pt>
                <c:pt idx="2">
                  <c:v>1.2744137542277338</c:v>
                </c:pt>
                <c:pt idx="3">
                  <c:v>0.78925963149078726</c:v>
                </c:pt>
                <c:pt idx="4">
                  <c:v>0.54563959834097364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23-4F3B-B61B-4D6D376694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917824"/>
        <c:axId val="57919360"/>
      </c:barChart>
      <c:catAx>
        <c:axId val="5791782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19360"/>
        <c:crosses val="autoZero"/>
        <c:auto val="1"/>
        <c:lblAlgn val="ctr"/>
        <c:lblOffset val="100"/>
        <c:noMultiLvlLbl val="0"/>
      </c:catAx>
      <c:valAx>
        <c:axId val="5791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0070C0">
                  <a:alpha val="5000"/>
                </a:srgb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070C0">
                <a:alpha val="5000"/>
              </a:srgb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1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o-RO" sz="1800" b="1" i="1" baseline="0" dirty="0">
                <a:effectLst/>
              </a:rPr>
              <a:t>Evoluția soldului bugetar în perioada 2014-2018 în România comparativ cu țările din regiune (% din PIB)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4270871826942211"/>
          <c:y val="2.094239699327524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3792529180605668E-2"/>
          <c:y val="0.16009819600493017"/>
          <c:w val="0.92579930755408824"/>
          <c:h val="0.63022148785497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Foaie1!$B$12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Foaie1!$A$13:$A$17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Foaie1!$B$13:$B$17</c:f>
              <c:numCache>
                <c:formatCode>#,##0.0</c:formatCode>
                <c:ptCount val="5"/>
                <c:pt idx="0">
                  <c:v>-1.3</c:v>
                </c:pt>
                <c:pt idx="1">
                  <c:v>-5.5</c:v>
                </c:pt>
                <c:pt idx="2">
                  <c:v>-2.1</c:v>
                </c:pt>
                <c:pt idx="3">
                  <c:v>-2.6</c:v>
                </c:pt>
                <c:pt idx="4">
                  <c:v>-3.7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45-4277-B863-F6948E93194F}"/>
            </c:ext>
          </c:extLst>
        </c:ser>
        <c:ser>
          <c:idx val="1"/>
          <c:order val="1"/>
          <c:tx>
            <c:strRef>
              <c:f>Foaie1!$C$12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Foaie1!$A$13:$A$17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Foaie1!$C$13:$C$17</c:f>
              <c:numCache>
                <c:formatCode>#,##0.0</c:formatCode>
                <c:ptCount val="5"/>
                <c:pt idx="0">
                  <c:v>-0.7</c:v>
                </c:pt>
                <c:pt idx="1">
                  <c:v>-1.7</c:v>
                </c:pt>
                <c:pt idx="2">
                  <c:v>-0.6</c:v>
                </c:pt>
                <c:pt idx="3">
                  <c:v>-1.9</c:v>
                </c:pt>
                <c:pt idx="4">
                  <c:v>-2.7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A45-4277-B863-F6948E93194F}"/>
            </c:ext>
          </c:extLst>
        </c:ser>
        <c:ser>
          <c:idx val="2"/>
          <c:order val="2"/>
          <c:tx>
            <c:strRef>
              <c:f>Foaie1!$D$12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444043321299639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45-4277-B863-F6948E9319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Foaie1!$A$13:$A$17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Foaie1!$D$13:$D$17</c:f>
              <c:numCache>
                <c:formatCode>#,##0.0</c:formatCode>
                <c:ptCount val="5"/>
                <c:pt idx="0">
                  <c:v>-2.7</c:v>
                </c:pt>
                <c:pt idx="1">
                  <c:v>0.1</c:v>
                </c:pt>
                <c:pt idx="2">
                  <c:v>0.7</c:v>
                </c:pt>
                <c:pt idx="3">
                  <c:v>-1.6</c:v>
                </c:pt>
                <c:pt idx="4">
                  <c:v>-2.2000000000000002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A45-4277-B863-F6948E93194F}"/>
            </c:ext>
          </c:extLst>
        </c:ser>
        <c:ser>
          <c:idx val="3"/>
          <c:order val="3"/>
          <c:tx>
            <c:strRef>
              <c:f>Foaie1!$E$12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Foaie1!$A$13:$A$17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Foaie1!$E$13:$E$17</c:f>
              <c:numCache>
                <c:formatCode>#,##0.0</c:formatCode>
                <c:ptCount val="5"/>
                <c:pt idx="0">
                  <c:v>-2.7</c:v>
                </c:pt>
                <c:pt idx="1">
                  <c:v>1.2</c:v>
                </c:pt>
                <c:pt idx="2">
                  <c:v>1.6</c:v>
                </c:pt>
                <c:pt idx="3">
                  <c:v>-2.2000000000000002</c:v>
                </c:pt>
                <c:pt idx="4">
                  <c:v>-1.5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A45-4277-B863-F6948E93194F}"/>
            </c:ext>
          </c:extLst>
        </c:ser>
        <c:ser>
          <c:idx val="4"/>
          <c:order val="4"/>
          <c:tx>
            <c:strRef>
              <c:f>Foaie1!$F$12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63537906137184E-2"/>
                  <c:y val="7.88954635108488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45-4277-B863-F6948E9319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Foaie1!$A$13:$A$17</c:f>
              <c:strCache>
                <c:ptCount val="5"/>
                <c:pt idx="0">
                  <c:v>România</c:v>
                </c:pt>
                <c:pt idx="1">
                  <c:v>Bulgaria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</c:strCache>
            </c:strRef>
          </c:cat>
          <c:val>
            <c:numRef>
              <c:f>Foaie1!$F$13:$F$17</c:f>
              <c:numCache>
                <c:formatCode>#,##0.0</c:formatCode>
                <c:ptCount val="5"/>
                <c:pt idx="0">
                  <c:v>-3</c:v>
                </c:pt>
                <c:pt idx="1">
                  <c:v>2</c:v>
                </c:pt>
                <c:pt idx="2">
                  <c:v>0.9</c:v>
                </c:pt>
                <c:pt idx="3">
                  <c:v>-2.2000000000000002</c:v>
                </c:pt>
                <c:pt idx="4">
                  <c:v>-0.4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A45-4277-B863-F6948E9319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075008"/>
        <c:axId val="58076544"/>
      </c:barChart>
      <c:catAx>
        <c:axId val="5807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76544"/>
        <c:crosses val="autoZero"/>
        <c:auto val="1"/>
        <c:lblAlgn val="ctr"/>
        <c:lblOffset val="100"/>
        <c:noMultiLvlLbl val="0"/>
      </c:catAx>
      <c:valAx>
        <c:axId val="5807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0070C0">
                  <a:alpha val="5000"/>
                </a:srgbClr>
              </a:solidFill>
              <a:round/>
            </a:ln>
            <a:effectLst/>
          </c:spPr>
        </c:majorGridlines>
        <c:numFmt formatCode="#,##0.0" sourceLinked="1"/>
        <c:majorTickMark val="out"/>
        <c:minorTickMark val="none"/>
        <c:tickLblPos val="nextTo"/>
        <c:spPr>
          <a:noFill/>
          <a:ln>
            <a:solidFill>
              <a:schemeClr val="accent1">
                <a:alpha val="1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7500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800" b="1" i="1" u="none" strike="noStrike" baseline="0" dirty="0" err="1"/>
              <a:t>Evoluția</a:t>
            </a:r>
            <a:r>
              <a:rPr lang="en-US" sz="1800" b="1" i="1" u="none" strike="noStrike" baseline="0" dirty="0"/>
              <a:t> </a:t>
            </a:r>
            <a:r>
              <a:rPr lang="en-US" sz="1800" b="1" i="1" u="none" strike="noStrike" baseline="0" dirty="0" err="1"/>
              <a:t>ponderii</a:t>
            </a:r>
            <a:r>
              <a:rPr lang="en-US" sz="1800" b="1" i="1" u="none" strike="noStrike" baseline="0" dirty="0"/>
              <a:t> </a:t>
            </a:r>
            <a:r>
              <a:rPr lang="en-US" sz="1800" b="1" i="1" u="none" strike="noStrike" baseline="0" dirty="0" err="1"/>
              <a:t>cheltuielilor</a:t>
            </a:r>
            <a:r>
              <a:rPr lang="en-US" sz="1800" b="1" i="1" u="none" strike="noStrike" baseline="0" dirty="0"/>
              <a:t> de personal </a:t>
            </a:r>
            <a:r>
              <a:rPr lang="en-US" sz="1800" b="1" i="1" u="none" strike="noStrike" baseline="0" dirty="0" err="1"/>
              <a:t>și</a:t>
            </a:r>
            <a:r>
              <a:rPr lang="en-US" sz="1800" b="1" i="1" u="none" strike="noStrike" baseline="0" dirty="0"/>
              <a:t> de </a:t>
            </a:r>
            <a:r>
              <a:rPr lang="en-US" sz="1800" b="1" i="1" u="none" strike="noStrike" baseline="0" dirty="0" err="1"/>
              <a:t>asistență</a:t>
            </a:r>
            <a:r>
              <a:rPr lang="en-US" sz="1800" b="1" i="1" u="none" strike="noStrike" baseline="0" dirty="0"/>
              <a:t> </a:t>
            </a:r>
            <a:r>
              <a:rPr lang="en-US" sz="1800" b="1" i="1" u="none" strike="noStrike" baseline="0" dirty="0" err="1"/>
              <a:t>socială</a:t>
            </a:r>
            <a:r>
              <a:rPr lang="en-US" sz="1800" b="1" i="1" u="none" strike="noStrike" baseline="0" dirty="0"/>
              <a:t> </a:t>
            </a:r>
            <a:r>
              <a:rPr lang="en-US" sz="1800" b="1" i="1" u="none" strike="noStrike" baseline="0" dirty="0" err="1"/>
              <a:t>în</a:t>
            </a:r>
            <a:r>
              <a:rPr lang="en-US" sz="1800" b="1" i="1" u="none" strike="noStrike" baseline="0" dirty="0"/>
              <a:t> </a:t>
            </a:r>
            <a:r>
              <a:rPr lang="en-US" sz="1800" b="1" i="1" u="none" strike="noStrike" baseline="0" dirty="0" err="1"/>
              <a:t>perioada</a:t>
            </a:r>
            <a:r>
              <a:rPr lang="en-US" sz="1800" b="1" i="1" u="none" strike="noStrike" baseline="0" dirty="0"/>
              <a:t> 2006-2018</a:t>
            </a:r>
            <a:r>
              <a:rPr lang="ro-RO" sz="1800" b="1" i="1" u="none" strike="noStrike" baseline="0" dirty="0"/>
              <a:t> în România (standarde cash)</a:t>
            </a:r>
            <a:endParaRPr lang="en-US" i="1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3181195270945107E-2"/>
          <c:y val="0.13658102891035126"/>
          <c:w val="0.90745081643555603"/>
          <c:h val="0.56352025161475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'AS + personal total'!$B$1</c:f>
              <c:strCache>
                <c:ptCount val="1"/>
                <c:pt idx="0">
                  <c:v>Cheltuieli de personal, % PIB (scala din stânga)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'AS + personal total'!$A$2:$A$15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 R1</c:v>
                </c:pt>
              </c:strCache>
            </c:strRef>
          </c:cat>
          <c:val>
            <c:numRef>
              <c:f>'AS + personal total'!$B$2:$B$15</c:f>
              <c:numCache>
                <c:formatCode>0.00</c:formatCode>
                <c:ptCount val="14"/>
                <c:pt idx="0">
                  <c:v>6.0682245147970795</c:v>
                </c:pt>
                <c:pt idx="1">
                  <c:v>4.9086318910715914</c:v>
                </c:pt>
                <c:pt idx="2" formatCode="0.0">
                  <c:v>8.4768547446723321</c:v>
                </c:pt>
                <c:pt idx="3" formatCode="0.0">
                  <c:v>8.8986450529718795</c:v>
                </c:pt>
                <c:pt idx="4" formatCode="0.0">
                  <c:v>8.0824396953685032</c:v>
                </c:pt>
                <c:pt idx="5" formatCode="0.0">
                  <c:v>6.8491149737111039</c:v>
                </c:pt>
                <c:pt idx="6" formatCode="0.0">
                  <c:v>6.8527109231561756</c:v>
                </c:pt>
                <c:pt idx="7" formatCode="0.0">
                  <c:v>7.2858513570916825</c:v>
                </c:pt>
                <c:pt idx="8" formatCode="0.0">
                  <c:v>7.5382693403626533</c:v>
                </c:pt>
                <c:pt idx="9" formatCode="0.0">
                  <c:v>7.3009447471127986</c:v>
                </c:pt>
                <c:pt idx="10" formatCode="0.0">
                  <c:v>7.4331194390150568</c:v>
                </c:pt>
                <c:pt idx="11" formatCode="0.0">
                  <c:v>8.1080407892720245</c:v>
                </c:pt>
                <c:pt idx="12" formatCode="0.0">
                  <c:v>9.9047308438409321</c:v>
                </c:pt>
                <c:pt idx="13" formatCode="0.0">
                  <c:v>9.8890401551891376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56-495A-89B2-F07523DB9357}"/>
            </c:ext>
          </c:extLst>
        </c:ser>
        <c:ser>
          <c:idx val="1"/>
          <c:order val="1"/>
          <c:tx>
            <c:strRef>
              <c:f>'AS + personal total'!$C$1</c:f>
              <c:strCache>
                <c:ptCount val="1"/>
                <c:pt idx="0">
                  <c:v>Asistență socială, % PIB (scala din stânga)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chemeClr val="accent1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E56-495A-89B2-F07523DB9357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EE56-495A-89B2-F07523DB93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'AS + personal total'!$A$2:$A$15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 R1</c:v>
                </c:pt>
              </c:strCache>
            </c:strRef>
          </c:cat>
          <c:val>
            <c:numRef>
              <c:f>'AS + personal total'!$C$2:$C$15</c:f>
              <c:numCache>
                <c:formatCode>0.00</c:formatCode>
                <c:ptCount val="14"/>
                <c:pt idx="0">
                  <c:v>8.9052786953936884</c:v>
                </c:pt>
                <c:pt idx="1">
                  <c:v>7.2035460943309575</c:v>
                </c:pt>
                <c:pt idx="2" formatCode="0.0">
                  <c:v>10.066112839369143</c:v>
                </c:pt>
                <c:pt idx="3" formatCode="0.0">
                  <c:v>12.151262678701604</c:v>
                </c:pt>
                <c:pt idx="4" formatCode="0.0">
                  <c:v>12.952956203793825</c:v>
                </c:pt>
                <c:pt idx="5" formatCode="0.0">
                  <c:v>12.099635200646761</c:v>
                </c:pt>
                <c:pt idx="6" formatCode="0.0">
                  <c:v>11.261703489593735</c:v>
                </c:pt>
                <c:pt idx="7" formatCode="0.0">
                  <c:v>10.760540262052929</c:v>
                </c:pt>
                <c:pt idx="8" formatCode="0.0">
                  <c:v>10.648164216460879</c:v>
                </c:pt>
                <c:pt idx="9" formatCode="0.0">
                  <c:v>10.65770029124832</c:v>
                </c:pt>
                <c:pt idx="10" formatCode="0.0">
                  <c:v>10.664529715304324</c:v>
                </c:pt>
                <c:pt idx="11" formatCode="0.0">
                  <c:v>10.780965006389028</c:v>
                </c:pt>
                <c:pt idx="12" formatCode="0.0">
                  <c:v>10.62907555771096</c:v>
                </c:pt>
                <c:pt idx="13" formatCode="0.0">
                  <c:v>10.726525703200778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E56-495A-89B2-F07523DB93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8274176"/>
        <c:axId val="58275712"/>
      </c:barChart>
      <c:lineChart>
        <c:grouping val="standard"/>
        <c:varyColors val="0"/>
        <c:ser>
          <c:idx val="2"/>
          <c:order val="2"/>
          <c:tx>
            <c:strRef>
              <c:f>'AS + personal total'!$D$1</c:f>
              <c:strCache>
                <c:ptCount val="1"/>
                <c:pt idx="0">
                  <c:v>Ponderea cheltuielilor de personal și asistență socială în total cheltuieli, nete de fonduri UE (%)</c:v>
                </c:pt>
              </c:strCache>
            </c:strRef>
          </c:tx>
          <c:spPr>
            <a:ln w="38100">
              <a:solidFill>
                <a:srgbClr val="C00000">
                  <a:alpha val="98000"/>
                </a:srgbClr>
              </a:solidFill>
            </a:ln>
          </c:spPr>
          <c:marker>
            <c:symbol val="circle"/>
            <c:size val="10"/>
            <c:spPr>
              <a:solidFill>
                <a:srgbClr val="C00000"/>
              </a:solidFill>
              <a:ln>
                <a:noFill/>
              </a:ln>
            </c:spPr>
          </c:marker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EE56-495A-89B2-F07523DB9357}"/>
              </c:ext>
            </c:extLst>
          </c:dPt>
          <c:dPt>
            <c:idx val="1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EE56-495A-89B2-F07523DB93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'AS + personal total'!$A$2:$A$15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 R1</c:v>
                </c:pt>
              </c:strCache>
            </c:strRef>
          </c:cat>
          <c:val>
            <c:numRef>
              <c:f>'AS + personal total'!$D$2:$D$15</c:f>
              <c:numCache>
                <c:formatCode>0.0</c:formatCode>
                <c:ptCount val="14"/>
                <c:pt idx="0">
                  <c:v>46.133718323340105</c:v>
                </c:pt>
                <c:pt idx="1">
                  <c:v>38.049232369019414</c:v>
                </c:pt>
                <c:pt idx="2">
                  <c:v>52.416772879774463</c:v>
                </c:pt>
                <c:pt idx="3">
                  <c:v>58.511648441716602</c:v>
                </c:pt>
                <c:pt idx="4">
                  <c:v>57.762359512986997</c:v>
                </c:pt>
                <c:pt idx="5">
                  <c:v>55.314235974056722</c:v>
                </c:pt>
                <c:pt idx="6">
                  <c:v>55.853384432130092</c:v>
                </c:pt>
                <c:pt idx="7">
                  <c:v>57.066592426531827</c:v>
                </c:pt>
                <c:pt idx="8">
                  <c:v>57.792260387882699</c:v>
                </c:pt>
                <c:pt idx="9">
                  <c:v>58.462603196485716</c:v>
                </c:pt>
                <c:pt idx="10">
                  <c:v>60.067997413177956</c:v>
                </c:pt>
                <c:pt idx="11">
                  <c:v>63.306911746193087</c:v>
                </c:pt>
                <c:pt idx="12">
                  <c:v>63.231088387150734</c:v>
                </c:pt>
                <c:pt idx="13">
                  <c:v>63.30673025652689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EE56-495A-89B2-F07523DB9357}"/>
            </c:ext>
          </c:extLst>
        </c:ser>
        <c:ser>
          <c:idx val="3"/>
          <c:order val="3"/>
          <c:tx>
            <c:strRef>
              <c:f>'AS + personal total'!$E$1</c:f>
              <c:strCache>
                <c:ptCount val="1"/>
                <c:pt idx="0">
                  <c:v>Ponderea cheltuielilor de personal și asistență socială în total venituri fiscale + CAS (%)</c:v>
                </c:pt>
              </c:strCache>
            </c:strRef>
          </c:tx>
          <c:spPr>
            <a:ln w="38100">
              <a:solidFill>
                <a:schemeClr val="accent2"/>
              </a:solidFill>
            </a:ln>
          </c:spPr>
          <c:marker>
            <c:symbol val="diamond"/>
            <c:size val="1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'AS + personal total'!$A$2:$A$15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 R1</c:v>
                </c:pt>
              </c:strCache>
            </c:strRef>
          </c:cat>
          <c:val>
            <c:numRef>
              <c:f>'AS + personal total'!$E$2:$E$15</c:f>
              <c:numCache>
                <c:formatCode>0.0</c:formatCode>
                <c:ptCount val="14"/>
                <c:pt idx="0">
                  <c:v>53.690875009558368</c:v>
                </c:pt>
                <c:pt idx="1">
                  <c:v>45.09959308663921</c:v>
                </c:pt>
                <c:pt idx="2">
                  <c:v>69.355029314321541</c:v>
                </c:pt>
                <c:pt idx="3">
                  <c:v>82.105550219945684</c:v>
                </c:pt>
                <c:pt idx="4">
                  <c:v>80.29011806946373</c:v>
                </c:pt>
                <c:pt idx="5">
                  <c:v>68.5686656884982</c:v>
                </c:pt>
                <c:pt idx="6">
                  <c:v>65.084699733861186</c:v>
                </c:pt>
                <c:pt idx="7">
                  <c:v>66.100853494768046</c:v>
                </c:pt>
                <c:pt idx="8">
                  <c:v>66.607834408718418</c:v>
                </c:pt>
                <c:pt idx="9">
                  <c:v>65.322677295574834</c:v>
                </c:pt>
                <c:pt idx="10">
                  <c:v>70.253371971283059</c:v>
                </c:pt>
                <c:pt idx="11">
                  <c:v>76.521543363336463</c:v>
                </c:pt>
                <c:pt idx="12">
                  <c:v>77.92736735037775</c:v>
                </c:pt>
                <c:pt idx="13">
                  <c:v>76.236997489668397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EE56-495A-89B2-F07523DB93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291328"/>
        <c:axId val="58277248"/>
      </c:lineChart>
      <c:catAx>
        <c:axId val="58274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ysClr val="windowText" lastClr="000000"/>
                </a:solidFill>
              </a:defRPr>
            </a:pPr>
            <a:endParaRPr lang="en-US"/>
          </a:p>
        </c:txPr>
        <c:crossAx val="58275712"/>
        <c:crosses val="autoZero"/>
        <c:auto val="1"/>
        <c:lblAlgn val="ctr"/>
        <c:lblOffset val="100"/>
        <c:noMultiLvlLbl val="0"/>
      </c:catAx>
      <c:valAx>
        <c:axId val="5827571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ysClr val="windowText" lastClr="000000"/>
                </a:solidFill>
              </a:defRPr>
            </a:pPr>
            <a:endParaRPr lang="en-US"/>
          </a:p>
        </c:txPr>
        <c:crossAx val="58274176"/>
        <c:crosses val="autoZero"/>
        <c:crossBetween val="between"/>
      </c:valAx>
      <c:valAx>
        <c:axId val="58277248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ysClr val="windowText" lastClr="000000"/>
                </a:solidFill>
              </a:defRPr>
            </a:pPr>
            <a:endParaRPr lang="en-US"/>
          </a:p>
        </c:txPr>
        <c:crossAx val="58291328"/>
        <c:crosses val="max"/>
        <c:crossBetween val="between"/>
      </c:valAx>
      <c:catAx>
        <c:axId val="58291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27724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1217140248773251"/>
          <c:y val="0.77495518248898143"/>
          <c:w val="0.7824262238959262"/>
          <c:h val="0.20530084682810879"/>
        </c:manualLayout>
      </c:layout>
      <c:overlay val="0"/>
      <c:txPr>
        <a:bodyPr/>
        <a:lstStyle/>
        <a:p>
          <a:pPr rtl="0">
            <a:defRPr sz="1200" b="1">
              <a:solidFill>
                <a:sysClr val="windowText" lastClr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r>
              <a:rPr lang="ro-RO" sz="1800" b="1" i="1" dirty="0">
                <a:solidFill>
                  <a:schemeClr val="tx1"/>
                </a:solidFill>
              </a:rPr>
              <a:t>Cheltuielile de investiții</a:t>
            </a:r>
            <a:r>
              <a:rPr lang="ro-RO" sz="1800" b="1" i="1" baseline="0" dirty="0">
                <a:solidFill>
                  <a:schemeClr val="tx1"/>
                </a:solidFill>
              </a:rPr>
              <a:t> publice în țările din UE28 în anul 2018 (% din PIB)</a:t>
            </a:r>
            <a:endParaRPr lang="en-US" sz="1800" b="1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616647262477405"/>
          <c:y val="1.957585644371941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9133577417608799E-2"/>
          <c:y val="0.10580012523815234"/>
          <c:w val="0.9497215754159134"/>
          <c:h val="0.6606317865089198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'grafic 2018'!$C$3</c:f>
              <c:strCache>
                <c:ptCount val="1"/>
                <c:pt idx="0">
                  <c:v> Pondere în PIB (2018)</c:v>
                </c:pt>
              </c:strCache>
            </c:strRef>
          </c:tx>
          <c:spPr>
            <a:solidFill>
              <a:srgbClr val="006EC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6881-4B84-9BFA-9FE1193A36AC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81-4B84-9BFA-9FE1193A36AC}"/>
              </c:ext>
            </c:extLst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881-4B84-9BFA-9FE1193A36AC}"/>
              </c:ext>
            </c:extLst>
          </c:dPt>
          <c:dPt>
            <c:idx val="2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881-4B84-9BFA-9FE1193A36AC}"/>
              </c:ext>
            </c:extLst>
          </c:dPt>
          <c:dLbls>
            <c:dLbl>
              <c:idx val="9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C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81-4B84-9BFA-9FE1193A36AC}"/>
                </c:ext>
              </c:extLst>
            </c:dLbl>
            <c:dLbl>
              <c:idx val="2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B05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81-4B84-9BFA-9FE1193A36AC}"/>
                </c:ext>
              </c:extLst>
            </c:dLbl>
            <c:dLbl>
              <c:idx val="2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81-4B84-9BFA-9FE1193A36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 2018'!$B$4:$B$33</c:f>
              <c:strCache>
                <c:ptCount val="30"/>
                <c:pt idx="0">
                  <c:v>Ungaria</c:v>
                </c:pt>
                <c:pt idx="1">
                  <c:v>Estonia</c:v>
                </c:pt>
                <c:pt idx="2">
                  <c:v>Cipru</c:v>
                </c:pt>
                <c:pt idx="3">
                  <c:v>Letonia</c:v>
                </c:pt>
                <c:pt idx="4">
                  <c:v>Suedia</c:v>
                </c:pt>
                <c:pt idx="5">
                  <c:v>Polonia</c:v>
                </c:pt>
                <c:pt idx="6">
                  <c:v>Finlanda</c:v>
                </c:pt>
                <c:pt idx="7">
                  <c:v>R. Cehă</c:v>
                </c:pt>
                <c:pt idx="8">
                  <c:v>Luxemburg</c:v>
                </c:pt>
                <c:pt idx="9">
                  <c:v>NSM</c:v>
                </c:pt>
                <c:pt idx="10">
                  <c:v>Slovenia</c:v>
                </c:pt>
                <c:pt idx="11">
                  <c:v>Slovacia</c:v>
                </c:pt>
                <c:pt idx="12">
                  <c:v>Croația</c:v>
                </c:pt>
                <c:pt idx="13">
                  <c:v>Danemarca</c:v>
                </c:pt>
                <c:pt idx="14">
                  <c:v>Franța</c:v>
                </c:pt>
                <c:pt idx="15">
                  <c:v>Olanda</c:v>
                </c:pt>
                <c:pt idx="16">
                  <c:v>Lituania</c:v>
                </c:pt>
                <c:pt idx="17">
                  <c:v>Grecia</c:v>
                </c:pt>
                <c:pt idx="18">
                  <c:v>Malta</c:v>
                </c:pt>
                <c:pt idx="19">
                  <c:v>Austria</c:v>
                </c:pt>
                <c:pt idx="20">
                  <c:v>UE28</c:v>
                </c:pt>
                <c:pt idx="21">
                  <c:v>Bulgaria</c:v>
                </c:pt>
                <c:pt idx="22">
                  <c:v>Marea Britanie</c:v>
                </c:pt>
                <c:pt idx="23">
                  <c:v>Romania</c:v>
                </c:pt>
                <c:pt idx="24">
                  <c:v>Belgia</c:v>
                </c:pt>
                <c:pt idx="25">
                  <c:v>Germania</c:v>
                </c:pt>
                <c:pt idx="26">
                  <c:v>Spania</c:v>
                </c:pt>
                <c:pt idx="27">
                  <c:v>Italia</c:v>
                </c:pt>
                <c:pt idx="28">
                  <c:v>Irlanda</c:v>
                </c:pt>
                <c:pt idx="29">
                  <c:v>Portugalia</c:v>
                </c:pt>
              </c:strCache>
            </c:strRef>
          </c:cat>
          <c:val>
            <c:numRef>
              <c:f>'grafic 2018'!$C$4:$C$33</c:f>
              <c:numCache>
                <c:formatCode>General</c:formatCode>
                <c:ptCount val="30"/>
                <c:pt idx="0">
                  <c:v>5.8</c:v>
                </c:pt>
                <c:pt idx="1">
                  <c:v>5.5</c:v>
                </c:pt>
                <c:pt idx="2">
                  <c:v>5.5</c:v>
                </c:pt>
                <c:pt idx="3">
                  <c:v>5.4</c:v>
                </c:pt>
                <c:pt idx="4">
                  <c:v>4.8</c:v>
                </c:pt>
                <c:pt idx="5">
                  <c:v>4.7</c:v>
                </c:pt>
                <c:pt idx="6">
                  <c:v>4.2</c:v>
                </c:pt>
                <c:pt idx="7">
                  <c:v>4.0999999999999996</c:v>
                </c:pt>
                <c:pt idx="8">
                  <c:v>4.0999999999999996</c:v>
                </c:pt>
                <c:pt idx="9" formatCode="0.0">
                  <c:v>4.1076923076923082</c:v>
                </c:pt>
                <c:pt idx="10">
                  <c:v>3.6</c:v>
                </c:pt>
                <c:pt idx="11">
                  <c:v>3.6</c:v>
                </c:pt>
                <c:pt idx="12">
                  <c:v>3.5</c:v>
                </c:pt>
                <c:pt idx="13">
                  <c:v>3.4</c:v>
                </c:pt>
                <c:pt idx="14">
                  <c:v>3.4</c:v>
                </c:pt>
                <c:pt idx="15">
                  <c:v>3.4</c:v>
                </c:pt>
                <c:pt idx="16">
                  <c:v>3.2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2.9</c:v>
                </c:pt>
                <c:pt idx="21">
                  <c:v>2.9</c:v>
                </c:pt>
                <c:pt idx="22">
                  <c:v>2.7</c:v>
                </c:pt>
                <c:pt idx="23">
                  <c:v>2.6</c:v>
                </c:pt>
                <c:pt idx="24">
                  <c:v>2.4</c:v>
                </c:pt>
                <c:pt idx="25">
                  <c:v>2.2999999999999998</c:v>
                </c:pt>
                <c:pt idx="26">
                  <c:v>2.1</c:v>
                </c:pt>
                <c:pt idx="27">
                  <c:v>2.1</c:v>
                </c:pt>
                <c:pt idx="28">
                  <c:v>2</c:v>
                </c:pt>
                <c:pt idx="29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881-4B84-9BFA-9FE1193A36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382208"/>
        <c:axId val="58383744"/>
      </c:barChart>
      <c:catAx>
        <c:axId val="5838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383744"/>
        <c:crosses val="autoZero"/>
        <c:auto val="1"/>
        <c:lblAlgn val="ctr"/>
        <c:lblOffset val="100"/>
        <c:noMultiLvlLbl val="0"/>
      </c:catAx>
      <c:valAx>
        <c:axId val="58383744"/>
        <c:scaling>
          <c:orientation val="minMax"/>
          <c:max val="6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8382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o-RO" sz="1800" i="1" dirty="0">
                <a:solidFill>
                  <a:schemeClr val="tx1"/>
                </a:solidFill>
              </a:rPr>
              <a:t>GAP-</a:t>
            </a:r>
            <a:r>
              <a:rPr lang="ro-RO" sz="1800" i="1" dirty="0" err="1">
                <a:solidFill>
                  <a:schemeClr val="tx1"/>
                </a:solidFill>
              </a:rPr>
              <a:t>ul</a:t>
            </a:r>
            <a:r>
              <a:rPr lang="ro-RO" sz="1800" i="1" dirty="0">
                <a:solidFill>
                  <a:schemeClr val="tx1"/>
                </a:solidFill>
              </a:rPr>
              <a:t> de TVA  în România comparativ</a:t>
            </a:r>
            <a:r>
              <a:rPr lang="ro-RO" sz="1800" i="1" baseline="0" dirty="0">
                <a:solidFill>
                  <a:schemeClr val="tx1"/>
                </a:solidFill>
              </a:rPr>
              <a:t> cu media UE28 și țările din regiune </a:t>
            </a:r>
            <a:r>
              <a:rPr lang="ro-RO" sz="1800" i="1" dirty="0">
                <a:solidFill>
                  <a:schemeClr val="tx1"/>
                </a:solidFill>
              </a:rPr>
              <a:t>(%)</a:t>
            </a:r>
            <a:endParaRPr lang="en-US" sz="1800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2081013910884358"/>
          <c:y val="1.749685653587957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3643221550257601E-2"/>
          <c:y val="0.12173228346456692"/>
          <c:w val="0.93044429958937658"/>
          <c:h val="0.70102402310067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Foaie1!$B$2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54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tint val="54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tint val="54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Foaie1!$A$3:$A$8</c:f>
              <c:strCache>
                <c:ptCount val="6"/>
                <c:pt idx="0">
                  <c:v>România</c:v>
                </c:pt>
                <c:pt idx="1">
                  <c:v>Bulgaria 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  <c:pt idx="5">
                  <c:v>UE28</c:v>
                </c:pt>
              </c:strCache>
            </c:strRef>
          </c:cat>
          <c:val>
            <c:numRef>
              <c:f>Foaie1!$B$3:$B$8</c:f>
              <c:numCache>
                <c:formatCode>General</c:formatCode>
                <c:ptCount val="6"/>
                <c:pt idx="0">
                  <c:v>38</c:v>
                </c:pt>
                <c:pt idx="1">
                  <c:v>16</c:v>
                </c:pt>
                <c:pt idx="2">
                  <c:v>19</c:v>
                </c:pt>
                <c:pt idx="3">
                  <c:v>21</c:v>
                </c:pt>
                <c:pt idx="4">
                  <c:v>27</c:v>
                </c:pt>
                <c:pt idx="5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73-4ADC-9395-ACAC43126F7E}"/>
            </c:ext>
          </c:extLst>
        </c:ser>
        <c:ser>
          <c:idx val="1"/>
          <c:order val="1"/>
          <c:tx>
            <c:strRef>
              <c:f>Foaie1!$C$2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Foaie1!$A$3:$A$8</c:f>
              <c:strCache>
                <c:ptCount val="6"/>
                <c:pt idx="0">
                  <c:v>România</c:v>
                </c:pt>
                <c:pt idx="1">
                  <c:v>Bulgaria 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  <c:pt idx="5">
                  <c:v>UE28</c:v>
                </c:pt>
              </c:strCache>
            </c:strRef>
          </c:cat>
          <c:val>
            <c:numRef>
              <c:f>Foaie1!$C$3:$C$8</c:f>
              <c:numCache>
                <c:formatCode>General</c:formatCode>
                <c:ptCount val="6"/>
                <c:pt idx="0">
                  <c:v>40</c:v>
                </c:pt>
                <c:pt idx="1">
                  <c:v>22</c:v>
                </c:pt>
                <c:pt idx="2">
                  <c:v>17</c:v>
                </c:pt>
                <c:pt idx="3">
                  <c:v>19</c:v>
                </c:pt>
                <c:pt idx="4">
                  <c:v>24</c:v>
                </c:pt>
                <c:pt idx="5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473-4ADC-9395-ACAC43126F7E}"/>
            </c:ext>
          </c:extLst>
        </c:ser>
        <c:ser>
          <c:idx val="2"/>
          <c:order val="2"/>
          <c:tx>
            <c:strRef>
              <c:f>Foaie1!$D$2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Foaie1!$A$3:$A$8</c:f>
              <c:strCache>
                <c:ptCount val="6"/>
                <c:pt idx="0">
                  <c:v>România</c:v>
                </c:pt>
                <c:pt idx="1">
                  <c:v>Bulgaria 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  <c:pt idx="5">
                  <c:v>UE28</c:v>
                </c:pt>
              </c:strCache>
            </c:strRef>
          </c:cat>
          <c:val>
            <c:numRef>
              <c:f>Foaie1!$D$3:$D$8</c:f>
              <c:numCache>
                <c:formatCode>General</c:formatCode>
                <c:ptCount val="6"/>
                <c:pt idx="0">
                  <c:v>35</c:v>
                </c:pt>
                <c:pt idx="1">
                  <c:v>20</c:v>
                </c:pt>
                <c:pt idx="2">
                  <c:v>18</c:v>
                </c:pt>
                <c:pt idx="3">
                  <c:v>16</c:v>
                </c:pt>
                <c:pt idx="4">
                  <c:v>24</c:v>
                </c:pt>
                <c:pt idx="5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473-4ADC-9395-ACAC43126F7E}"/>
            </c:ext>
          </c:extLst>
        </c:ser>
        <c:ser>
          <c:idx val="3"/>
          <c:order val="3"/>
          <c:tx>
            <c:strRef>
              <c:f>Foaie1!$E$2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Foaie1!$A$3:$A$8</c:f>
              <c:strCache>
                <c:ptCount val="6"/>
                <c:pt idx="0">
                  <c:v>România</c:v>
                </c:pt>
                <c:pt idx="1">
                  <c:v>Bulgaria 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  <c:pt idx="5">
                  <c:v>UE28</c:v>
                </c:pt>
              </c:strCache>
            </c:strRef>
          </c:cat>
          <c:val>
            <c:numRef>
              <c:f>Foaie1!$E$3:$E$8</c:f>
              <c:numCache>
                <c:formatCode>General</c:formatCode>
                <c:ptCount val="6"/>
                <c:pt idx="0">
                  <c:v>36</c:v>
                </c:pt>
                <c:pt idx="1">
                  <c:v>12</c:v>
                </c:pt>
                <c:pt idx="2">
                  <c:v>15</c:v>
                </c:pt>
                <c:pt idx="3">
                  <c:v>15</c:v>
                </c:pt>
                <c:pt idx="4">
                  <c:v>20</c:v>
                </c:pt>
                <c:pt idx="5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473-4ADC-9395-ACAC43126F7E}"/>
            </c:ext>
          </c:extLst>
        </c:ser>
        <c:ser>
          <c:idx val="4"/>
          <c:order val="4"/>
          <c:tx>
            <c:strRef>
              <c:f>Foaie1!$F$2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3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hade val="53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shade val="53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Foaie1!$A$3:$A$8</c:f>
              <c:strCache>
                <c:ptCount val="6"/>
                <c:pt idx="0">
                  <c:v>România</c:v>
                </c:pt>
                <c:pt idx="1">
                  <c:v>Bulgaria </c:v>
                </c:pt>
                <c:pt idx="2">
                  <c:v>Cehia</c:v>
                </c:pt>
                <c:pt idx="3">
                  <c:v>Ungaria</c:v>
                </c:pt>
                <c:pt idx="4">
                  <c:v>Polonia</c:v>
                </c:pt>
                <c:pt idx="5">
                  <c:v>UE28</c:v>
                </c:pt>
              </c:strCache>
            </c:strRef>
          </c:cat>
          <c:val>
            <c:numRef>
              <c:f>Foaie1!$F$3:$F$8</c:f>
              <c:numCache>
                <c:formatCode>General</c:formatCode>
                <c:ptCount val="6"/>
                <c:pt idx="0">
                  <c:v>36</c:v>
                </c:pt>
                <c:pt idx="1">
                  <c:v>12</c:v>
                </c:pt>
                <c:pt idx="2">
                  <c:v>12</c:v>
                </c:pt>
                <c:pt idx="3">
                  <c:v>14</c:v>
                </c:pt>
                <c:pt idx="4">
                  <c:v>14</c:v>
                </c:pt>
                <c:pt idx="5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473-4ADC-9395-ACAC43126F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08034688"/>
        <c:axId val="108114304"/>
      </c:barChart>
      <c:catAx>
        <c:axId val="10803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114304"/>
        <c:crosses val="autoZero"/>
        <c:auto val="1"/>
        <c:lblAlgn val="ctr"/>
        <c:lblOffset val="100"/>
        <c:noMultiLvlLbl val="0"/>
      </c:catAx>
      <c:valAx>
        <c:axId val="10811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94B6D2">
                  <a:alpha val="5000"/>
                </a:srgb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rgbClr val="94B6D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03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>
            <a:extLst>
              <a:ext uri="{FF2B5EF4-FFF2-40B4-BE49-F238E27FC236}">
                <a16:creationId xmlns="" xmlns:a16="http://schemas.microsoft.com/office/drawing/2014/main" id="{E6E40934-AF95-4379-9214-308BBDBD5F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o-RO" dirty="0"/>
          </a:p>
        </p:txBody>
      </p:sp>
      <p:sp>
        <p:nvSpPr>
          <p:cNvPr id="3" name="Substituent dată 2">
            <a:extLst>
              <a:ext uri="{FF2B5EF4-FFF2-40B4-BE49-F238E27FC236}">
                <a16:creationId xmlns="" xmlns:a16="http://schemas.microsoft.com/office/drawing/2014/main" id="{6124FF64-5896-460A-8F9D-BB12A72FD3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95BB499-ACD3-4DE7-9157-4CBF33FF4E0E}" type="datetimeFigureOut">
              <a:rPr lang="ro-RO"/>
              <a:pPr>
                <a:defRPr/>
              </a:pPr>
              <a:t>26.11.2019</a:t>
            </a:fld>
            <a:endParaRPr lang="ro-RO" dirty="0"/>
          </a:p>
        </p:txBody>
      </p:sp>
      <p:sp>
        <p:nvSpPr>
          <p:cNvPr id="4" name="Substituent imagine diapozitiv 3">
            <a:extLst>
              <a:ext uri="{FF2B5EF4-FFF2-40B4-BE49-F238E27FC236}">
                <a16:creationId xmlns="" xmlns:a16="http://schemas.microsoft.com/office/drawing/2014/main" id="{4107BB7E-4B0F-42A2-8C3B-56E0CE17D1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 dirty="0"/>
          </a:p>
        </p:txBody>
      </p:sp>
      <p:sp>
        <p:nvSpPr>
          <p:cNvPr id="5" name="Substituent note 4">
            <a:extLst>
              <a:ext uri="{FF2B5EF4-FFF2-40B4-BE49-F238E27FC236}">
                <a16:creationId xmlns="" xmlns:a16="http://schemas.microsoft.com/office/drawing/2014/main" id="{34160DCF-C3CC-435F-BE3B-39C63E939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noProof="0"/>
              <a:t>Editați stilurile de text coordonator</a:t>
            </a:r>
          </a:p>
          <a:p>
            <a:pPr lvl="1"/>
            <a:r>
              <a:rPr lang="ro-RO" noProof="0"/>
              <a:t>Al doilea nivel</a:t>
            </a:r>
          </a:p>
          <a:p>
            <a:pPr lvl="2"/>
            <a:r>
              <a:rPr lang="ro-RO" noProof="0"/>
              <a:t>Al treilea nivel</a:t>
            </a:r>
          </a:p>
          <a:p>
            <a:pPr lvl="3"/>
            <a:r>
              <a:rPr lang="ro-RO" noProof="0"/>
              <a:t>Al patrulea nivel</a:t>
            </a:r>
          </a:p>
          <a:p>
            <a:pPr lvl="4"/>
            <a:r>
              <a:rPr lang="ro-RO" noProof="0"/>
              <a:t>Al cincilea nivel</a:t>
            </a:r>
          </a:p>
        </p:txBody>
      </p:sp>
      <p:sp>
        <p:nvSpPr>
          <p:cNvPr id="6" name="Substituent subsol 5">
            <a:extLst>
              <a:ext uri="{FF2B5EF4-FFF2-40B4-BE49-F238E27FC236}">
                <a16:creationId xmlns="" xmlns:a16="http://schemas.microsoft.com/office/drawing/2014/main" id="{79D7CA33-7CEA-419A-A1ED-194AB3EB6E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o-RO" dirty="0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="" xmlns:a16="http://schemas.microsoft.com/office/drawing/2014/main" id="{455DA50E-D392-4D14-A850-57954AEB8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989E859-D2D2-48E4-BC88-A4E08A1AD71E}" type="slidenum">
              <a:rPr lang="ro-RO" altLang="en-US"/>
              <a:pPr>
                <a:defRPr/>
              </a:pPr>
              <a:t>‹#›</a:t>
            </a:fld>
            <a:endParaRPr lang="ro-RO" altLang="en-US" dirty="0"/>
          </a:p>
        </p:txBody>
      </p:sp>
    </p:spTree>
    <p:extLst>
      <p:ext uri="{BB962C8B-B14F-4D97-AF65-F5344CB8AC3E}">
        <p14:creationId xmlns:p14="http://schemas.microsoft.com/office/powerpoint/2010/main" val="272902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B07FAD-9668-4B32-A7BF-365BD2E05EB2}" type="slidenum">
              <a:rPr lang="en-US" altLang="en-US"/>
              <a:pPr/>
              <a:t>15</a:t>
            </a:fld>
            <a:endParaRPr lang="en-US" altLang="en-US" dirty="0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1315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21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140779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372836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173146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36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107506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137793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409417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245351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396451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171999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C193E06-736D-4583-A15C-45A22E0BF9B2}" type="datetimeFigureOut">
              <a:rPr lang="en-US" smtClean="0"/>
              <a:pPr>
                <a:defRPr/>
              </a:pPr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100EC56-F300-4B71-AFEA-9D708B5E979F}" type="slidenum">
              <a:rPr lang="en-US" altLang="ro-RO" smtClean="0"/>
              <a:pPr>
                <a:defRPr/>
              </a:pPr>
              <a:t>‹#›</a:t>
            </a:fld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val="59861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2">
            <a:extLst>
              <a:ext uri="{FF2B5EF4-FFF2-40B4-BE49-F238E27FC236}">
                <a16:creationId xmlns="" xmlns:a16="http://schemas.microsoft.com/office/drawing/2014/main" id="{0A77D075-1F3A-4938-8B20-7B11218CEB63}"/>
              </a:ext>
            </a:extLst>
          </p:cNvPr>
          <p:cNvSpPr txBox="1">
            <a:spLocks/>
          </p:cNvSpPr>
          <p:nvPr/>
        </p:nvSpPr>
        <p:spPr>
          <a:xfrm>
            <a:off x="377163" y="2462751"/>
            <a:ext cx="8379069" cy="309670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o-RO" sz="32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32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32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4800" b="1" i="1" u="sng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sz="4800" b="1" i="1" u="sng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</a:t>
            </a:r>
            <a:r>
              <a:rPr lang="en-US" sz="4800" b="1" i="1" u="sng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i="1" u="sng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</a:t>
            </a:r>
            <a:r>
              <a:rPr lang="en-US" sz="4800" b="1" i="1" u="sng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i="1" u="sng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sz="4800" b="1" i="1" u="sng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mare </a:t>
            </a:r>
            <a:r>
              <a:rPr lang="en-US" sz="4800" b="1" i="1" u="sng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r>
              <a:rPr lang="en-US" sz="4800" b="1" i="1" u="sng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algn="ctr"/>
            <a:r>
              <a:rPr lang="en-US" sz="4800" b="1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-- o </a:t>
            </a:r>
            <a:r>
              <a:rPr lang="en-US" sz="4800" b="1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r>
              <a:rPr lang="en-US" sz="4800" b="1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4800" b="1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onestitate</a:t>
            </a:r>
            <a:r>
              <a:rPr lang="en-US" sz="4800" b="1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sz="4800" b="1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luciditate</a:t>
            </a:r>
            <a:r>
              <a:rPr lang="en-US" sz="4800" b="1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--</a:t>
            </a:r>
            <a:endParaRPr lang="en-US" sz="4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o-RO" sz="3700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Daniel DĂIANU</a:t>
            </a:r>
            <a:endParaRPr lang="en-US" sz="3700" i="1" dirty="0" smtClean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700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Conferinta</a:t>
            </a:r>
            <a:r>
              <a:rPr lang="en-US" sz="3700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ASE-Curs de </a:t>
            </a:r>
            <a:r>
              <a:rPr lang="en-US" sz="3700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Guvernare-AmCham</a:t>
            </a:r>
            <a:r>
              <a:rPr lang="en-US" sz="3700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27 </a:t>
            </a:r>
            <a:r>
              <a:rPr lang="en-US" sz="3700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noiembrie</a:t>
            </a:r>
            <a:r>
              <a:rPr lang="en-US" sz="3700" i="1" dirty="0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2019, </a:t>
            </a:r>
            <a:r>
              <a:rPr lang="en-US" sz="3700" i="1" dirty="0" err="1" smtClean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Bucuresti</a:t>
            </a:r>
            <a:endParaRPr lang="ro-RO" sz="3700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o-RO" sz="3700" i="1" dirty="0">
                <a:solidFill>
                  <a:srgbClr val="0060A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</a:t>
            </a: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u 2">
            <a:extLst>
              <a:ext uri="{FF2B5EF4-FFF2-40B4-BE49-F238E27FC236}">
                <a16:creationId xmlns="" xmlns:a16="http://schemas.microsoft.com/office/drawing/2014/main" id="{34712C6D-542A-41D5-A065-42D75B0FDC21}"/>
              </a:ext>
            </a:extLst>
          </p:cNvPr>
          <p:cNvSpPr txBox="1">
            <a:spLocks/>
          </p:cNvSpPr>
          <p:nvPr/>
        </p:nvSpPr>
        <p:spPr>
          <a:xfrm>
            <a:off x="382464" y="381000"/>
            <a:ext cx="8379069" cy="1219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u 2">
            <a:extLst>
              <a:ext uri="{FF2B5EF4-FFF2-40B4-BE49-F238E27FC236}">
                <a16:creationId xmlns="" xmlns:a16="http://schemas.microsoft.com/office/drawing/2014/main" id="{B3607AF1-D5AF-4814-9DF8-388B80BB1846}"/>
              </a:ext>
            </a:extLst>
          </p:cNvPr>
          <p:cNvSpPr txBox="1">
            <a:spLocks/>
          </p:cNvSpPr>
          <p:nvPr/>
        </p:nvSpPr>
        <p:spPr>
          <a:xfrm>
            <a:off x="377826" y="509072"/>
            <a:ext cx="8379069" cy="9144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ine 6">
            <a:extLst>
              <a:ext uri="{FF2B5EF4-FFF2-40B4-BE49-F238E27FC236}">
                <a16:creationId xmlns="" xmlns:a16="http://schemas.microsoft.com/office/drawing/2014/main" id="{98ECACE8-AE93-4CB7-9541-181EBFBFB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85058"/>
            <a:ext cx="1028700" cy="1149350"/>
          </a:xfrm>
          <a:prstGeom prst="rect">
            <a:avLst/>
          </a:prstGeom>
        </p:spPr>
      </p:pic>
      <p:sp>
        <p:nvSpPr>
          <p:cNvPr id="8" name="Titlu 2">
            <a:extLst>
              <a:ext uri="{FF2B5EF4-FFF2-40B4-BE49-F238E27FC236}">
                <a16:creationId xmlns="" xmlns:a16="http://schemas.microsoft.com/office/drawing/2014/main" id="{EB9BD906-D679-4980-B09E-A4C9CFFC13CB}"/>
              </a:ext>
            </a:extLst>
          </p:cNvPr>
          <p:cNvSpPr txBox="1">
            <a:spLocks/>
          </p:cNvSpPr>
          <p:nvPr/>
        </p:nvSpPr>
        <p:spPr>
          <a:xfrm>
            <a:off x="1988157" y="718969"/>
            <a:ext cx="4343400" cy="4815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o-RO" sz="2800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o-RO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800" b="1" i="1" dirty="0">
              <a:solidFill>
                <a:srgbClr val="0060A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52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638800"/>
            <a:ext cx="8382000" cy="91735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Componente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non-ISD (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datorie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fonduri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europene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cresc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pondere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 txBox="1">
            <a:spLocks/>
          </p:cNvSpPr>
          <p:nvPr/>
        </p:nvSpPr>
        <p:spPr>
          <a:xfrm>
            <a:off x="533400" y="762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Structura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finanțării deficitului 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curent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în deteriorare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Diagramă 4">
            <a:extLst>
              <a:ext uri="{FF2B5EF4-FFF2-40B4-BE49-F238E27FC236}">
                <a16:creationId xmlns="" xmlns:a16="http://schemas.microsoft.com/office/drawing/2014/main" id="{982157F5-BB39-4900-9E83-1F1CA49E67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990339"/>
              </p:ext>
            </p:extLst>
          </p:nvPr>
        </p:nvGraphicFramePr>
        <p:xfrm>
          <a:off x="609600" y="1295400"/>
          <a:ext cx="8001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A9FF2FC1-3076-4619-B9D7-0B77F333FE94}"/>
              </a:ext>
            </a:extLst>
          </p:cNvPr>
          <p:cNvSpPr/>
          <p:nvPr/>
        </p:nvSpPr>
        <p:spPr>
          <a:xfrm>
            <a:off x="762000" y="5153367"/>
            <a:ext cx="444817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1500" i="1" dirty="0" err="1">
                <a:latin typeface="Calibri" panose="020F0502020204030204" pitchFamily="34" charset="0"/>
              </a:rPr>
              <a:t>Sursa</a:t>
            </a:r>
            <a:r>
              <a:rPr lang="ro-RO" altLang="ro-RO" sz="1500" i="1" dirty="0">
                <a:latin typeface="Calibri" panose="020F0502020204030204" pitchFamily="34" charset="0"/>
              </a:rPr>
              <a:t>:</a:t>
            </a:r>
            <a:r>
              <a:rPr lang="en-US" altLang="ro-RO" sz="1500" i="1" dirty="0">
                <a:latin typeface="Calibri" panose="020F0502020204030204" pitchFamily="34" charset="0"/>
              </a:rPr>
              <a:t> </a:t>
            </a:r>
            <a:r>
              <a:rPr lang="ro-RO" sz="15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BNR, calcule Consiliul Fiscal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187395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638800"/>
            <a:ext cx="8534400" cy="917357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...România fiind singura țară din regiune care se confruntă cu </a:t>
            </a:r>
            <a:r>
              <a:rPr lang="ro-RO" sz="2800" b="1" i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 deficitelor gemene</a:t>
            </a:r>
            <a:endParaRPr lang="en-US" sz="2800" b="1" i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 txBox="1">
            <a:spLocks/>
          </p:cNvSpPr>
          <p:nvPr/>
        </p:nvSpPr>
        <p:spPr>
          <a:xfrm>
            <a:off x="381000" y="228601"/>
            <a:ext cx="8534400" cy="9173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Deteriorarea soldului bugetar din ultimii ani a fost cea mai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accentuat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 in </a:t>
            </a:r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regiune...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38387DD2-565D-4DE4-ACB0-12B3824ED42A}"/>
              </a:ext>
            </a:extLst>
          </p:cNvPr>
          <p:cNvSpPr/>
          <p:nvPr/>
        </p:nvSpPr>
        <p:spPr>
          <a:xfrm>
            <a:off x="304800" y="5177180"/>
            <a:ext cx="444817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1500" i="1" dirty="0" err="1">
                <a:latin typeface="Calibri" panose="020F0502020204030204" pitchFamily="34" charset="0"/>
              </a:rPr>
              <a:t>Sursa</a:t>
            </a:r>
            <a:r>
              <a:rPr lang="ro-RO" altLang="ro-RO" sz="1500" i="1" dirty="0">
                <a:latin typeface="Calibri" panose="020F0502020204030204" pitchFamily="34" charset="0"/>
              </a:rPr>
              <a:t>:</a:t>
            </a:r>
            <a:r>
              <a:rPr lang="en-US" altLang="ro-RO" sz="1500" i="1" dirty="0">
                <a:latin typeface="Calibri" panose="020F0502020204030204" pitchFamily="34" charset="0"/>
              </a:rPr>
              <a:t> </a:t>
            </a:r>
            <a:r>
              <a:rPr lang="ro-RO" sz="15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ro-RO" sz="15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calcule Consiliul Fiscal</a:t>
            </a:r>
            <a:endParaRPr lang="en-US" sz="1500" dirty="0"/>
          </a:p>
        </p:txBody>
      </p:sp>
      <p:graphicFrame>
        <p:nvGraphicFramePr>
          <p:cNvPr id="7" name="Diagramă 6">
            <a:extLst>
              <a:ext uri="{FF2B5EF4-FFF2-40B4-BE49-F238E27FC236}">
                <a16:creationId xmlns="" xmlns:a16="http://schemas.microsoft.com/office/drawing/2014/main" id="{5642A431-40D1-425F-BBFD-D56B61ECC7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362672"/>
              </p:ext>
            </p:extLst>
          </p:nvPr>
        </p:nvGraphicFramePr>
        <p:xfrm>
          <a:off x="304800" y="1284414"/>
          <a:ext cx="8610600" cy="3754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5378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1FED81F0-1D7F-4FC0-8CFD-FA0AF1F7C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09366"/>
          </a:xfrm>
        </p:spPr>
        <p:txBody>
          <a:bodyPr>
            <a:normAutofit/>
          </a:bodyPr>
          <a:lstStyle/>
          <a:p>
            <a:pPr algn="ctr"/>
            <a:r>
              <a:rPr lang="ro-RO" altLang="ro-RO" sz="3500" b="1" dirty="0">
                <a:solidFill>
                  <a:srgbClr val="006EC0"/>
                </a:solidFill>
                <a:latin typeface="Calibri" panose="020F0502020204030204" pitchFamily="34" charset="0"/>
              </a:rPr>
              <a:t>Coordonatele</a:t>
            </a:r>
            <a:r>
              <a:rPr lang="en-US" altLang="ro-RO" sz="3500" b="1" dirty="0">
                <a:solidFill>
                  <a:srgbClr val="006EC0"/>
                </a:solidFill>
                <a:latin typeface="Calibri" panose="020F0502020204030204" pitchFamily="34" charset="0"/>
              </a:rPr>
              <a:t> </a:t>
            </a:r>
            <a:r>
              <a:rPr lang="ro-RO" altLang="ro-RO" sz="3500" b="1" dirty="0">
                <a:solidFill>
                  <a:srgbClr val="006EC0"/>
                </a:solidFill>
                <a:latin typeface="Calibri" panose="020F0502020204030204" pitchFamily="34" charset="0"/>
              </a:rPr>
              <a:t>actualizate</a:t>
            </a:r>
            <a:r>
              <a:rPr lang="en-US" altLang="ro-RO" sz="3500" b="1" dirty="0">
                <a:solidFill>
                  <a:srgbClr val="006EC0"/>
                </a:solidFill>
                <a:latin typeface="Calibri" panose="020F0502020204030204" pitchFamily="34" charset="0"/>
              </a:rPr>
              <a:t> ale </a:t>
            </a:r>
            <a:r>
              <a:rPr lang="ro-RO" altLang="ro-RO" sz="3500" b="1" dirty="0">
                <a:solidFill>
                  <a:srgbClr val="006EC0"/>
                </a:solidFill>
                <a:latin typeface="Calibri" panose="020F0502020204030204" pitchFamily="34" charset="0"/>
              </a:rPr>
              <a:t>construcției bugetare din anul </a:t>
            </a:r>
            <a:r>
              <a:rPr lang="ro-RO" altLang="ro-RO" sz="35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2019</a:t>
            </a:r>
            <a:r>
              <a:rPr lang="en-US" altLang="ro-RO" sz="35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 </a:t>
            </a:r>
            <a:r>
              <a:rPr lang="en-US" altLang="ro-RO" sz="3500" b="1" dirty="0" err="1" smtClean="0">
                <a:solidFill>
                  <a:srgbClr val="006EC0"/>
                </a:solidFill>
                <a:latin typeface="Calibri" panose="020F0502020204030204" pitchFamily="34" charset="0"/>
              </a:rPr>
              <a:t>si</a:t>
            </a:r>
            <a:r>
              <a:rPr lang="en-US" altLang="ro-RO" sz="35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 </a:t>
            </a:r>
            <a:r>
              <a:rPr lang="en-US" altLang="ro-RO" sz="3500" b="1" dirty="0" err="1" smtClean="0">
                <a:solidFill>
                  <a:srgbClr val="006EC0"/>
                </a:solidFill>
                <a:latin typeface="Calibri" panose="020F0502020204030204" pitchFamily="34" charset="0"/>
              </a:rPr>
              <a:t>implicatii</a:t>
            </a:r>
            <a:r>
              <a:rPr lang="en-US" altLang="ro-RO" sz="35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 </a:t>
            </a:r>
            <a:r>
              <a:rPr lang="en-US" altLang="ro-RO" sz="3500" b="1" dirty="0" err="1" smtClean="0">
                <a:solidFill>
                  <a:srgbClr val="006EC0"/>
                </a:solidFill>
                <a:latin typeface="Calibri" panose="020F0502020204030204" pitchFamily="34" charset="0"/>
              </a:rPr>
              <a:t>pt</a:t>
            </a:r>
            <a:r>
              <a:rPr lang="en-US" altLang="ro-RO" sz="35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 2020</a:t>
            </a:r>
            <a:endParaRPr lang="en-US" sz="3500" dirty="0">
              <a:solidFill>
                <a:srgbClr val="006EC0"/>
              </a:solidFill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1000" y="1828800"/>
            <a:ext cx="8458200" cy="336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Evaluare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CF in 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noiembrie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deficit 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probabil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4% </a:t>
            </a:r>
            <a:r>
              <a:rPr lang="vi-V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din </a:t>
            </a:r>
            <a:r>
              <a:rPr lang="vi-VN" sz="2000" b="1" dirty="0">
                <a:latin typeface="Calibri" panose="020F0502020204030204" pitchFamily="34" charset="0"/>
                <a:cs typeface="Calibri" panose="020F0502020204030204" pitchFamily="34" charset="0"/>
              </a:rPr>
              <a:t>PIB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(la 10 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luni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2,8%)</a:t>
            </a:r>
            <a:endParaRPr lang="ro-RO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ro-RO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Nota CF in </a:t>
            </a:r>
            <a:r>
              <a:rPr lang="ro-RO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august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o-RO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venituri supraestimat</a:t>
            </a:r>
            <a:r>
              <a:rPr lang="en-US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ro-RO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cu circa 5,8-6,8 mld. lei</a:t>
            </a:r>
            <a:r>
              <a:rPr lang="ro-RO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(mai ales în cazul TVA și CAS</a:t>
            </a:r>
            <a:r>
              <a:rPr lang="ro-RO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ro-RO" alt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sub-bugeta</a:t>
            </a:r>
            <a:r>
              <a:rPr lang="en-US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ro-RO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ro-RO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cu </a:t>
            </a:r>
            <a:r>
              <a:rPr lang="en-US" alt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cca</a:t>
            </a:r>
            <a:r>
              <a:rPr lang="en-US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o-RO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3,5-4,5 mld. lei a cheltuielilor</a:t>
            </a:r>
            <a:r>
              <a:rPr lang="ro-RO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de asistență socială și a celor cu </a:t>
            </a:r>
            <a:r>
              <a:rPr lang="ro-RO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achiziții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f</a:t>
            </a:r>
            <a:r>
              <a:rPr lang="it-IT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ara </a:t>
            </a:r>
            <a:r>
              <a:rPr lang="it-IT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măsuri</a:t>
            </a:r>
            <a:r>
              <a:rPr lang="it-IT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compensatorii </a:t>
            </a:r>
            <a:r>
              <a:rPr lang="it-IT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credibile</a:t>
            </a:r>
            <a:r>
              <a:rPr lang="it-IT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deficitul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bugetar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finalul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anului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2019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ajunge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la 3,4%-3,7% </a:t>
            </a:r>
            <a:r>
              <a:rPr lang="it-IT" alt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din</a:t>
            </a:r>
            <a:r>
              <a:rPr lang="it-IT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PIB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2020: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crestere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cu 40% a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punctului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pensie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prea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mare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buget</a:t>
            </a: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+0,7% din PIB in 2020, +cca.2% in 2021, +cca.1%  in 2022…</a:t>
            </a:r>
            <a:endParaRPr lang="ro-RO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428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a16="http://schemas.microsoft.com/office/drawing/2014/main" id="{7E00F838-80C3-4672-BCF6-373C5EF710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23480"/>
              </p:ext>
            </p:extLst>
          </p:nvPr>
        </p:nvGraphicFramePr>
        <p:xfrm>
          <a:off x="304800" y="1295399"/>
          <a:ext cx="8610600" cy="5010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u 2">
            <a:extLst>
              <a:ext uri="{FF2B5EF4-FFF2-40B4-BE49-F238E27FC236}">
                <a16:creationId xmlns="" xmlns:a16="http://schemas.microsoft.com/office/drawing/2014/main" id="{380DD1C9-82C4-4B05-9690-DAD2A6A7C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066800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...și de rigidizarea accentuată a structurii cheltuielilor bugetare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reptunghi 3">
            <a:extLst>
              <a:ext uri="{FF2B5EF4-FFF2-40B4-BE49-F238E27FC236}">
                <a16:creationId xmlns="" xmlns:a16="http://schemas.microsoft.com/office/drawing/2014/main" id="{ED2CDA7A-41D5-4577-8F92-6BA84E7C01FF}"/>
              </a:ext>
            </a:extLst>
          </p:cNvPr>
          <p:cNvSpPr/>
          <p:nvPr/>
        </p:nvSpPr>
        <p:spPr>
          <a:xfrm>
            <a:off x="447675" y="6306235"/>
            <a:ext cx="3581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1500" i="1" dirty="0" err="1">
                <a:latin typeface="Calibri" panose="020F0502020204030204" pitchFamily="34" charset="0"/>
              </a:rPr>
              <a:t>Sursa</a:t>
            </a:r>
            <a:r>
              <a:rPr lang="ro-RO" altLang="ro-RO" sz="1500" i="1" dirty="0">
                <a:latin typeface="Calibri" panose="020F0502020204030204" pitchFamily="34" charset="0"/>
              </a:rPr>
              <a:t>:</a:t>
            </a:r>
            <a:r>
              <a:rPr lang="en-US" altLang="ro-RO" sz="1500" i="1" dirty="0">
                <a:latin typeface="Calibri" panose="020F0502020204030204" pitchFamily="34" charset="0"/>
              </a:rPr>
              <a:t> </a:t>
            </a:r>
            <a:r>
              <a:rPr lang="ro-RO" altLang="ro-RO" sz="1500" i="1" dirty="0">
                <a:latin typeface="Calibri" panose="020F0502020204030204" pitchFamily="34" charset="0"/>
              </a:rPr>
              <a:t>MFP, calcule Consiliul Fiscal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36118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42C56EE8-4563-4456-BDFB-58B4CF933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1066800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nouă reducere a investițiilor publice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deficitul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tot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dificila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hart 1">
            <a:extLst>
              <a:ext uri="{FF2B5EF4-FFF2-40B4-BE49-F238E27FC236}">
                <a16:creationId xmlns="" xmlns:a16="http://schemas.microsoft.com/office/drawing/2014/main" id="{2E9D10D5-F62D-437C-AF67-7B689F62CF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73411"/>
              </p:ext>
            </p:extLst>
          </p:nvPr>
        </p:nvGraphicFramePr>
        <p:xfrm>
          <a:off x="390525" y="1729661"/>
          <a:ext cx="8382000" cy="389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49419F9A-80D6-4A1E-A8AA-8380074C1316}"/>
              </a:ext>
            </a:extLst>
          </p:cNvPr>
          <p:cNvSpPr/>
          <p:nvPr/>
        </p:nvSpPr>
        <p:spPr>
          <a:xfrm>
            <a:off x="914400" y="6056473"/>
            <a:ext cx="1592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Sursa: </a:t>
            </a:r>
            <a:r>
              <a:rPr lang="ro-RO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4325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1295400"/>
          </a:xfrm>
        </p:spPr>
        <p:txBody>
          <a:bodyPr>
            <a:normAutofit/>
          </a:bodyPr>
          <a:lstStyle/>
          <a:p>
            <a:pPr algn="ctr">
              <a:lnSpc>
                <a:spcPct val="105000"/>
              </a:lnSpc>
            </a:pPr>
            <a:r>
              <a:rPr lang="ro-RO" altLang="ro-RO" sz="3600" b="1" dirty="0">
                <a:solidFill>
                  <a:srgbClr val="006EC0"/>
                </a:solidFill>
                <a:latin typeface="Calibri" panose="020F0502020204030204" pitchFamily="34" charset="0"/>
              </a:rPr>
              <a:t>Eficiența colectării veniturilor </a:t>
            </a:r>
            <a:r>
              <a:rPr lang="en-US" altLang="ro-RO" sz="3600" b="1" dirty="0" err="1" smtClean="0">
                <a:solidFill>
                  <a:srgbClr val="006EC0"/>
                </a:solidFill>
                <a:latin typeface="Calibri" panose="020F0502020204030204" pitchFamily="34" charset="0"/>
              </a:rPr>
              <a:t>este</a:t>
            </a:r>
            <a:r>
              <a:rPr lang="ro-RO" altLang="ro-RO" sz="3600" b="1" dirty="0" smtClean="0">
                <a:solidFill>
                  <a:srgbClr val="006EC0"/>
                </a:solidFill>
                <a:latin typeface="Calibri" panose="020F0502020204030204" pitchFamily="34" charset="0"/>
              </a:rPr>
              <a:t> </a:t>
            </a:r>
            <a:r>
              <a:rPr lang="ro-RO" altLang="ro-RO" sz="3600" b="1" dirty="0">
                <a:solidFill>
                  <a:srgbClr val="006EC0"/>
                </a:solidFill>
                <a:latin typeface="Calibri" panose="020F0502020204030204" pitchFamily="34" charset="0"/>
              </a:rPr>
              <a:t>la un nivel scăzut</a:t>
            </a:r>
            <a:endParaRPr lang="ro-RO" altLang="ro-RO" sz="1600" i="1" dirty="0">
              <a:solidFill>
                <a:srgbClr val="006EC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Dreptunghi 1">
            <a:extLst>
              <a:ext uri="{FF2B5EF4-FFF2-40B4-BE49-F238E27FC236}">
                <a16:creationId xmlns="" xmlns:a16="http://schemas.microsoft.com/office/drawing/2014/main" id="{52819C30-59D4-48F5-81A3-30BED02F89A8}"/>
              </a:ext>
            </a:extLst>
          </p:cNvPr>
          <p:cNvSpPr/>
          <p:nvPr/>
        </p:nvSpPr>
        <p:spPr>
          <a:xfrm>
            <a:off x="914400" y="5955268"/>
            <a:ext cx="236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i="1" dirty="0" err="1">
                <a:latin typeface="Calibri" panose="020F0502020204030204" pitchFamily="34" charset="0"/>
              </a:rPr>
              <a:t>Sursa</a:t>
            </a:r>
            <a:r>
              <a:rPr lang="ro-RO" altLang="ro-RO" i="1" dirty="0">
                <a:latin typeface="Calibri" panose="020F0502020204030204" pitchFamily="34" charset="0"/>
              </a:rPr>
              <a:t>:</a:t>
            </a:r>
            <a:r>
              <a:rPr lang="en-US" altLang="ro-RO" i="1" dirty="0">
                <a:latin typeface="Calibri" panose="020F0502020204030204" pitchFamily="34" charset="0"/>
              </a:rPr>
              <a:t> </a:t>
            </a:r>
            <a:r>
              <a:rPr lang="ro-RO" altLang="ro-RO" i="1" dirty="0" err="1">
                <a:latin typeface="Calibri" panose="020F0502020204030204" pitchFamily="34" charset="0"/>
              </a:rPr>
              <a:t>Taxud</a:t>
            </a:r>
            <a:r>
              <a:rPr lang="ro-RO" altLang="ro-RO" i="1" dirty="0">
                <a:latin typeface="Calibri" panose="020F0502020204030204" pitchFamily="34" charset="0"/>
              </a:rPr>
              <a:t>, 2019</a:t>
            </a:r>
            <a:endParaRPr lang="en-US" dirty="0"/>
          </a:p>
        </p:txBody>
      </p:sp>
      <p:graphicFrame>
        <p:nvGraphicFramePr>
          <p:cNvPr id="5" name="Diagramă 4">
            <a:extLst>
              <a:ext uri="{FF2B5EF4-FFF2-40B4-BE49-F238E27FC236}">
                <a16:creationId xmlns="" xmlns:a16="http://schemas.microsoft.com/office/drawing/2014/main" id="{954AEBA5-B28C-4BA4-8371-3E95BEF2B2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338602"/>
              </p:ext>
            </p:extLst>
          </p:nvPr>
        </p:nvGraphicFramePr>
        <p:xfrm>
          <a:off x="381000" y="1600200"/>
          <a:ext cx="8229599" cy="4355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3282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/>
          <a:lstStyle/>
          <a:p>
            <a:pPr algn="ctr"/>
            <a:r>
              <a:rPr lang="ro-RO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Concluzii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5567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o-RO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pațiu</a:t>
            </a:r>
            <a:r>
              <a:rPr lang="ro-RO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fiscal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periculos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mic, </a:t>
            </a:r>
            <a:r>
              <a:rPr lang="ro-RO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deficite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excesive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venituri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fiscale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joase</a:t>
            </a:r>
            <a:r>
              <a:rPr 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spatiu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manevra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inferior </a:t>
            </a:r>
            <a:r>
              <a:rPr 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fiindca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leul</a:t>
            </a:r>
            <a:r>
              <a:rPr 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 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moneda</a:t>
            </a:r>
            <a:r>
              <a:rPr 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rezerva</a:t>
            </a:r>
            <a:endParaRPr lang="en-US" sz="2000" b="1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vi-VN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 </a:t>
            </a:r>
            <a:r>
              <a:rPr lang="vi-VN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înalt de rigiditate </a:t>
            </a:r>
            <a:r>
              <a:rPr lang="vi-VN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cheltuielilor</a:t>
            </a:r>
            <a:endParaRPr lang="it-IT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vi-VN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Noua lege a pensiilor</a:t>
            </a:r>
            <a:r>
              <a:rPr lang="vi-VN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complica enorm consolidarea bugetară -- impactul 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 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duce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deficit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catre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vi-VN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din </a:t>
            </a:r>
            <a:r>
              <a:rPr lang="vi-VN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PIB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2022 ale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conditii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neschimbate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  <a:endParaRPr lang="en-US" altLang="en-US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Deficitul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asteptat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2020,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4% din PIB,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premonitoriu</a:t>
            </a: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moment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2021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triplu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in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spatiul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fiscal;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vi-VN" altLang="en-US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it-IT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Consolidare </a:t>
            </a:r>
            <a:r>
              <a:rPr lang="it-IT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bugetara</a:t>
            </a:r>
            <a:r>
              <a:rPr lang="it-IT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it-IT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urgenta</a:t>
            </a:r>
            <a:r>
              <a:rPr lang="it-IT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endParaRPr lang="it-IT" altLang="en-US" sz="2000" b="1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ro-RO" altLang="en-US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959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/>
          <a:lstStyle/>
          <a:p>
            <a:pPr algn="ctr"/>
            <a:r>
              <a:rPr lang="ro-RO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Concluzii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Proiectul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bugetului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arate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abordare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lucida</a:t>
            </a: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stopat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promisiuni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creeaza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asteptari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nerealiste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Recalibrarea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policy-mix-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ului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bugetara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aduce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 bonus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credibilitate</a:t>
            </a: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Absorbtia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fonduri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consolidarea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bugetara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sustine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cheltuieli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deficitul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bugetar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cofinantarea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rezolvabila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Sinceritate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fata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cetateni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trezire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realitate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8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Depinde</a:t>
            </a:r>
            <a:r>
              <a:rPr lang="en-US" b="1" u="sng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b="1" u="sng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noi</a:t>
            </a:r>
            <a:r>
              <a:rPr lang="en-US" b="1" u="sng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b="1" u="sng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controlam</a:t>
            </a:r>
            <a:r>
              <a:rPr lang="en-US" b="1" u="sng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u="sng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situatia</a:t>
            </a:r>
            <a:r>
              <a:rPr lang="en-US" b="1" u="sng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--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enunturi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b="1" i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bun </a:t>
            </a:r>
            <a:r>
              <a:rPr lang="en-US" b="1" i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simt</a:t>
            </a:r>
            <a:r>
              <a:rPr lang="en-US" b="1" i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economic--</a:t>
            </a:r>
            <a:endParaRPr lang="en-US" b="1" i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498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dirty="0" err="1" smtClean="0">
                <a:solidFill>
                  <a:prstClr val="black"/>
                </a:solidFill>
              </a:rPr>
              <a:t>Stabilitatea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economica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este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vitala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pentru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sanatatea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unei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economii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pentru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viata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oamenilor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pentru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afaceri</a:t>
            </a:r>
            <a:endParaRPr lang="en-US" altLang="en-US" sz="2000" b="1" dirty="0">
              <a:solidFill>
                <a:prstClr val="black"/>
              </a:solidFill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u="sng" dirty="0" err="1" smtClean="0">
                <a:solidFill>
                  <a:prstClr val="black"/>
                </a:solidFill>
              </a:rPr>
              <a:t>Stabilitatea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economica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depinde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de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marimea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dezechilibrelor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, de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buget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u="sng" dirty="0" err="1" smtClean="0">
                <a:solidFill>
                  <a:prstClr val="black"/>
                </a:solidFill>
              </a:rPr>
              <a:t>Totul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se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sparge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in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balanta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externa, in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presiunea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moneda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nationala</a:t>
            </a:r>
            <a:endParaRPr lang="en-US" altLang="en-US" sz="2000" b="1" u="sng" dirty="0" smtClean="0">
              <a:solidFill>
                <a:prstClr val="black"/>
              </a:solidFill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u="sng" dirty="0" smtClean="0">
                <a:solidFill>
                  <a:prstClr val="black"/>
                </a:solidFill>
              </a:rPr>
              <a:t>La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noi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dezechilibrele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au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cauze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interne;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erori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in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lant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…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u="sng" dirty="0" err="1" smtClean="0">
                <a:solidFill>
                  <a:prstClr val="black"/>
                </a:solidFill>
              </a:rPr>
              <a:t>Politica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monetara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nu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poate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contrabalansa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un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derapaj</a:t>
            </a:r>
            <a:r>
              <a:rPr lang="en-US" altLang="en-US" sz="2000" b="1" u="sng" dirty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bugetar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mare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dirty="0" err="1" smtClean="0">
                <a:solidFill>
                  <a:prstClr val="black"/>
                </a:solidFill>
              </a:rPr>
              <a:t>Asemanea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ratiuni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au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motivat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nota CF din august 2019  --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nu EDP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it-IT" altLang="en-US" sz="2000" b="1" u="sng" dirty="0" smtClean="0">
                <a:solidFill>
                  <a:prstClr val="black"/>
                </a:solidFill>
              </a:rPr>
              <a:t>Sa </a:t>
            </a:r>
            <a:r>
              <a:rPr lang="it-IT" altLang="en-US" sz="2000" b="1" u="sng" dirty="0">
                <a:solidFill>
                  <a:prstClr val="black"/>
                </a:solidFill>
              </a:rPr>
              <a:t>nu </a:t>
            </a:r>
            <a:r>
              <a:rPr lang="it-IT" altLang="en-US" sz="2000" b="1" u="sng" dirty="0" err="1">
                <a:solidFill>
                  <a:prstClr val="black"/>
                </a:solidFill>
              </a:rPr>
              <a:t>facem</a:t>
            </a:r>
            <a:r>
              <a:rPr lang="it-IT" altLang="en-US" sz="2000" b="1" u="sng" dirty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>
                <a:solidFill>
                  <a:prstClr val="black"/>
                </a:solidFill>
              </a:rPr>
              <a:t>greseli</a:t>
            </a:r>
            <a:r>
              <a:rPr lang="it-IT" altLang="en-US" sz="2000" b="1" u="sng" dirty="0">
                <a:solidFill>
                  <a:prstClr val="black"/>
                </a:solidFill>
              </a:rPr>
              <a:t> ce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pot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aduce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mare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necaz</a:t>
            </a:r>
            <a:r>
              <a:rPr lang="it-IT" altLang="en-US" sz="2000" b="1" u="sng" dirty="0">
                <a:solidFill>
                  <a:prstClr val="black"/>
                </a:solidFill>
              </a:rPr>
              <a:t> </a:t>
            </a:r>
            <a:endParaRPr lang="it-IT" altLang="en-US" sz="2000" b="1" u="sng" dirty="0" smtClean="0">
              <a:solidFill>
                <a:prstClr val="black"/>
              </a:solidFill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it-IT" altLang="en-US" sz="2000" b="1" u="sng" dirty="0" smtClean="0">
                <a:solidFill>
                  <a:prstClr val="black"/>
                </a:solidFill>
              </a:rPr>
              <a:t>O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noua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criza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majora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ar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accentua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emigratia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…mai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ales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it-IT" altLang="en-US" sz="2000" b="1" u="sng" dirty="0" err="1" smtClean="0">
                <a:solidFill>
                  <a:prstClr val="black"/>
                </a:solidFill>
              </a:rPr>
              <a:t>tineri</a:t>
            </a:r>
            <a:r>
              <a:rPr lang="it-IT" altLang="en-US" sz="2000" b="1" u="sng" dirty="0" smtClean="0">
                <a:solidFill>
                  <a:prstClr val="black"/>
                </a:solidFill>
              </a:rPr>
              <a:t>!</a:t>
            </a:r>
            <a:endParaRPr lang="en-US" altLang="en-US" sz="2000" b="1" u="sng" dirty="0" smtClean="0">
              <a:solidFill>
                <a:prstClr val="black"/>
              </a:solidFill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en-US" altLang="en-US" sz="2000" b="1" dirty="0" err="1" smtClean="0">
                <a:solidFill>
                  <a:prstClr val="black"/>
                </a:solidFill>
              </a:rPr>
              <a:t>Corectii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majore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reclama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sinceritate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“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solidaritate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”,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luciditate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r>
              <a:rPr lang="ro-RO" altLang="en-US" sz="2000" b="1" u="sng" dirty="0">
                <a:solidFill>
                  <a:prstClr val="black"/>
                </a:solidFill>
              </a:rPr>
              <a:t>Daca nu am fi in UE ar trebui sa judecam la fel dezechilibrele</a:t>
            </a: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86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urgenta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561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Ultima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CF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 deficit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4% din PIB in 2019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ANGAJAMENTE “SOC”: +2,7% din PIB in 2021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3,5% in 2022 fata de 2019, cu moment critic in 2020 --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s-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porni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la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4% din PIB in 2019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ugetul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punct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inflexiune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echilibrare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graduala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necaz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mare din 2021 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–TREZIRE LA REALITATE 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Avem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nevoie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investitii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…nu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taiem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fiindca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suntem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 “’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gura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”; o </a:t>
            </a:r>
            <a:r>
              <a:rPr lang="en-US" altLang="en-US" sz="2000" b="1" i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Banca </a:t>
            </a:r>
            <a:r>
              <a:rPr lang="en-US" altLang="en-US" sz="2000" b="1" i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Promotionala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fonduri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da; </a:t>
            </a:r>
            <a:endParaRPr lang="en-US" altLang="en-US" sz="2000" b="1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stopat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reduceri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reduceri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TVA?…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chiar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invatam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?) </a:t>
            </a:r>
            <a:endParaRPr lang="en-US" altLang="en-US" sz="2000" b="1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Fondurile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putea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ajuta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consolidarea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bugetara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sustine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nivelul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cheltuielilor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economia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2019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renuntam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fonduri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constructia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defectuoasa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bugetului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…)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Ajustari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dificile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fiind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prociclice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trebuie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gestionam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situatia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68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ă 1">
            <a:extLst>
              <a:ext uri="{FF2B5EF4-FFF2-40B4-BE49-F238E27FC236}">
                <a16:creationId xmlns="" xmlns:a16="http://schemas.microsoft.com/office/drawing/2014/main" id="{C8B2A501-35EA-4923-8AB8-BF3F99FC99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089737"/>
              </p:ext>
            </p:extLst>
          </p:nvPr>
        </p:nvGraphicFramePr>
        <p:xfrm>
          <a:off x="715108" y="1487244"/>
          <a:ext cx="7848600" cy="3160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reptunghi 4">
            <a:extLst>
              <a:ext uri="{FF2B5EF4-FFF2-40B4-BE49-F238E27FC236}">
                <a16:creationId xmlns="" xmlns:a16="http://schemas.microsoft.com/office/drawing/2014/main" id="{ADEB31CF-23DD-4D22-BC51-C5E10EF9155D}"/>
              </a:ext>
            </a:extLst>
          </p:cNvPr>
          <p:cNvSpPr/>
          <p:nvPr/>
        </p:nvSpPr>
        <p:spPr>
          <a:xfrm>
            <a:off x="705583" y="4648200"/>
            <a:ext cx="7239002" cy="570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5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Sursa: MFP, CNSP, calcule Consiliul Fiscal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o-RO" sz="15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*Nivelul PIB nominal conform proiecțiilor CNSP </a:t>
            </a:r>
            <a:r>
              <a:rPr lang="ro-RO" sz="15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1500" dirty="0"/>
          </a:p>
        </p:txBody>
      </p:sp>
      <p:sp>
        <p:nvSpPr>
          <p:cNvPr id="7" name="Titlu 7">
            <a:extLst>
              <a:ext uri="{FF2B5EF4-FFF2-40B4-BE49-F238E27FC236}">
                <a16:creationId xmlns="" xmlns:a16="http://schemas.microsoft.com/office/drawing/2014/main" id="{CE2F6067-B9AB-4F9C-8BD3-18F5438FFF14}"/>
              </a:ext>
            </a:extLst>
          </p:cNvPr>
          <p:cNvSpPr txBox="1">
            <a:spLocks/>
          </p:cNvSpPr>
          <p:nvPr/>
        </p:nvSpPr>
        <p:spPr>
          <a:xfrm>
            <a:off x="633779" y="341556"/>
            <a:ext cx="8138160" cy="95384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Noua lege a pensiilor complică 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construcția bugetară 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anii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vin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u 7">
            <a:extLst>
              <a:ext uri="{FF2B5EF4-FFF2-40B4-BE49-F238E27FC236}">
                <a16:creationId xmlns="" xmlns:a16="http://schemas.microsoft.com/office/drawing/2014/main" id="{CE2F6067-B9AB-4F9C-8BD3-18F5438FFF14}"/>
              </a:ext>
            </a:extLst>
          </p:cNvPr>
          <p:cNvSpPr txBox="1">
            <a:spLocks/>
          </p:cNvSpPr>
          <p:nvPr/>
        </p:nvSpPr>
        <p:spPr>
          <a:xfrm>
            <a:off x="304800" y="5370756"/>
            <a:ext cx="8495714" cy="10330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6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...cheltuielile de asistență </a:t>
            </a:r>
            <a:r>
              <a:rPr lang="ro-RO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socială</a:t>
            </a:r>
            <a:r>
              <a:rPr lang="en-US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(nu </a:t>
            </a:r>
            <a:r>
              <a:rPr lang="en-US" sz="26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numai</a:t>
            </a:r>
            <a:r>
              <a:rPr lang="en-US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pensii</a:t>
            </a:r>
            <a:r>
              <a:rPr lang="en-US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o-RO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6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majorându-se față de anul 2019 cu 0,7 pp din PIB în anul 2020, cu 2,7 pp din PIB în anul 2021 și cu </a:t>
            </a:r>
            <a:r>
              <a:rPr lang="ro-RO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</a:t>
            </a:r>
            <a:r>
              <a:rPr lang="en-US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ro-RO" sz="26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6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 din PIB în anul 2022</a:t>
            </a:r>
            <a:endParaRPr lang="en-US" sz="26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98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Simtul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proportiilor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lipseste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7398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0,4-0,5% din PIB, ci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procente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fata de deficit 2019;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cresterea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2020 impact de 3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mare in 2021 ( 2% din PIB fata de 0,7% in 2020)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MOMENT AL ADEVARULUI in 2020: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daca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creste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punctul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pensie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 40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am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destabiliza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avem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vedere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2021!!!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miza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colectare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superioara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scaderea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altor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cheltuieli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investitii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?)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imprudent;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corectia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mare…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1,5% din PIB in 2020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atentie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3,5% (!!!) in 2021  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Suntem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singurii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altLang="en-US" sz="2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Regiune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 </a:t>
            </a:r>
            <a:r>
              <a:rPr lang="en-US" altLang="en-US" sz="2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deficite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considerabile</a:t>
            </a:r>
            <a:r>
              <a:rPr lang="en-US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i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deficite</a:t>
            </a:r>
            <a:r>
              <a:rPr lang="en-US" altLang="en-US" sz="20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i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gemene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)!!!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avem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 deficit de3,5- 3.6% in 2020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poate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 o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tinta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Corectie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inflatie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prostie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nu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rezista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…plus re-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euroizare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it-IT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Fara </a:t>
            </a:r>
            <a:r>
              <a:rPr lang="it-IT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ajustare</a:t>
            </a:r>
            <a:r>
              <a:rPr lang="it-IT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</a:t>
            </a:r>
            <a:r>
              <a:rPr lang="it-IT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 un 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semnal</a:t>
            </a:r>
            <a:r>
              <a:rPr lang="it-IT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foarte</a:t>
            </a:r>
            <a:r>
              <a:rPr lang="it-IT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it-IT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ratingul</a:t>
            </a:r>
            <a:r>
              <a:rPr lang="it-IT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Romaniei </a:t>
            </a:r>
            <a:r>
              <a:rPr lang="it-IT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periclitat</a:t>
            </a:r>
            <a:endParaRPr lang="it-IT" altLang="en-US" sz="2000" b="1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</a:pP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19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>
            <a:extLst>
              <a:ext uri="{FF2B5EF4-FFF2-40B4-BE49-F238E27FC236}">
                <a16:creationId xmlns="" xmlns:a16="http://schemas.microsoft.com/office/drawing/2014/main" id="{06D09FE2-457A-4ABF-B8AB-2C5AA28DEA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5336773"/>
              </p:ext>
            </p:extLst>
          </p:nvPr>
        </p:nvGraphicFramePr>
        <p:xfrm>
          <a:off x="371475" y="1219200"/>
          <a:ext cx="8458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u 7">
            <a:extLst>
              <a:ext uri="{FF2B5EF4-FFF2-40B4-BE49-F238E27FC236}">
                <a16:creationId xmlns="" xmlns:a16="http://schemas.microsoft.com/office/drawing/2014/main" id="{CE2F6067-B9AB-4F9C-8BD3-18F5438FF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228600"/>
            <a:ext cx="8138160" cy="914400"/>
          </a:xfrm>
        </p:spPr>
        <p:txBody>
          <a:bodyPr>
            <a:noAutofit/>
          </a:bodyPr>
          <a:lstStyle/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Încordare severă a BGC generată de ponderea redusă a veniturilor fiscale...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Dreptunghi 8">
            <a:extLst>
              <a:ext uri="{FF2B5EF4-FFF2-40B4-BE49-F238E27FC236}">
                <a16:creationId xmlns="" xmlns:a16="http://schemas.microsoft.com/office/drawing/2014/main" id="{40A3009F-016A-49F1-953B-7D40DC69A6D4}"/>
              </a:ext>
            </a:extLst>
          </p:cNvPr>
          <p:cNvSpPr/>
          <p:nvPr/>
        </p:nvSpPr>
        <p:spPr>
          <a:xfrm>
            <a:off x="533400" y="6019800"/>
            <a:ext cx="48768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1500" i="1" dirty="0" err="1">
                <a:latin typeface="Calibri" panose="020F0502020204030204" pitchFamily="34" charset="0"/>
              </a:rPr>
              <a:t>Sursa</a:t>
            </a:r>
            <a:r>
              <a:rPr lang="ro-RO" altLang="ro-RO" sz="1500" i="1" dirty="0">
                <a:latin typeface="Calibri" panose="020F0502020204030204" pitchFamily="34" charset="0"/>
              </a:rPr>
              <a:t>:</a:t>
            </a:r>
            <a:r>
              <a:rPr lang="en-US" altLang="ro-RO" sz="1500" i="1" dirty="0">
                <a:latin typeface="Calibri" panose="020F0502020204030204" pitchFamily="34" charset="0"/>
              </a:rPr>
              <a:t> </a:t>
            </a:r>
            <a:r>
              <a:rPr lang="ro-RO" altLang="ro-RO" sz="1500" i="1" dirty="0" err="1">
                <a:latin typeface="Calibri" panose="020F0502020204030204" pitchFamily="34" charset="0"/>
              </a:rPr>
              <a:t>Eurostat</a:t>
            </a:r>
            <a:r>
              <a:rPr lang="ro-RO" altLang="ro-RO" sz="1500" i="1" dirty="0">
                <a:latin typeface="Calibri" panose="020F0502020204030204" pitchFamily="34" charset="0"/>
              </a:rPr>
              <a:t>, veniturile fiscale includ și CAS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69997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Mediul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extern in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deteriorare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contextul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intern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573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dirty="0" smtClean="0">
              <a:solidFill>
                <a:prstClr val="black"/>
              </a:solidFill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u="sng" dirty="0" err="1" smtClean="0">
                <a:solidFill>
                  <a:prstClr val="black"/>
                </a:solidFill>
              </a:rPr>
              <a:t>Teama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de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recesiune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,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razboaie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comerciale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si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valutare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. In Europa: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teama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de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inflatie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mica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si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incetinire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economica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,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tensiuni</a:t>
            </a:r>
            <a:r>
              <a:rPr lang="en-US" altLang="en-US" sz="2000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u="sng" dirty="0" err="1" smtClean="0">
                <a:solidFill>
                  <a:prstClr val="black"/>
                </a:solidFill>
              </a:rPr>
              <a:t>sociale</a:t>
            </a:r>
            <a:r>
              <a:rPr lang="en-US" altLang="en-US" sz="2000" dirty="0" smtClean="0">
                <a:solidFill>
                  <a:prstClr val="black"/>
                </a:solidFill>
              </a:rPr>
              <a:t>; 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prstClr val="black"/>
                </a:solidFill>
              </a:rPr>
              <a:t>R</a:t>
            </a:r>
            <a:r>
              <a:rPr lang="en-US" altLang="en-US" sz="2000" dirty="0" smtClean="0">
                <a:solidFill>
                  <a:prstClr val="black"/>
                </a:solidFill>
              </a:rPr>
              <a:t>ate de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politica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monetara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scazute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cand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inflatia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este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foarte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joasa</a:t>
            </a:r>
            <a:r>
              <a:rPr lang="en-US" altLang="en-US" sz="2000" dirty="0" smtClean="0">
                <a:solidFill>
                  <a:prstClr val="black"/>
                </a:solidFill>
              </a:rPr>
              <a:t> (in AE); 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utilizata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politica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bugetara</a:t>
            </a:r>
            <a:r>
              <a:rPr lang="en-US" altLang="en-US" sz="2000" dirty="0" smtClean="0">
                <a:solidFill>
                  <a:prstClr val="black"/>
                </a:solidFill>
              </a:rPr>
              <a:t> und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exista</a:t>
            </a:r>
            <a:r>
              <a:rPr lang="en-US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en-US" sz="2000" dirty="0" err="1" smtClean="0">
                <a:solidFill>
                  <a:prstClr val="black"/>
                </a:solidFill>
              </a:rPr>
              <a:t>spatiu</a:t>
            </a:r>
            <a:r>
              <a:rPr lang="en-US" altLang="en-US" sz="2000" dirty="0" smtClean="0">
                <a:solidFill>
                  <a:prstClr val="black"/>
                </a:solidFill>
              </a:rPr>
              <a:t> fiscal…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</a:rPr>
              <a:t>Romania nu intra in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aceasta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logica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,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chiar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daca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datoria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publica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nu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mare (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cca</a:t>
            </a:r>
            <a:r>
              <a:rPr lang="en-US" altLang="en-US" sz="2000" b="1" u="sng" dirty="0">
                <a:solidFill>
                  <a:prstClr val="black"/>
                </a:solidFill>
              </a:rPr>
              <a:t>.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35% din PIB)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: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deficitele,spatiu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fiscalinexistent,nivel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inflatie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leul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nu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este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moneda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de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rezerva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BNR nu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ar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putea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deprecia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leul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…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</a:rPr>
              <a:t>O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problema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de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fluxuri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(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angajamente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excesive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)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, nu de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stoc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(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datorie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…)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dirty="0" smtClean="0">
                <a:solidFill>
                  <a:prstClr val="black"/>
                </a:solidFill>
              </a:rPr>
              <a:t>Nu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avem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rezerve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;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sa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nu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stricam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mai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mult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prin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masuri</a:t>
            </a:r>
            <a:r>
              <a:rPr lang="en-US" altLang="en-US" sz="2000" b="1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</a:rPr>
              <a:t>necugetate</a:t>
            </a:r>
            <a:endParaRPr lang="en-US" altLang="en-US" sz="2000" b="1" dirty="0" smtClean="0">
              <a:solidFill>
                <a:prstClr val="black"/>
              </a:solidFill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</a:rPr>
              <a:t>Nu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putem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exclude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socuri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externe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; cu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atat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mai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mult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trebuie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ne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protejam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,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evitam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erori</a:t>
            </a:r>
            <a:r>
              <a:rPr lang="en-US" alt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</a:rPr>
              <a:t>mari</a:t>
            </a:r>
            <a:r>
              <a:rPr lang="en-US" altLang="en-US" sz="2000" b="1" u="sng" dirty="0">
                <a:solidFill>
                  <a:prstClr val="black"/>
                </a:solidFill>
              </a:rPr>
              <a:t> </a:t>
            </a:r>
            <a:endParaRPr lang="en-US" altLang="en-US" sz="2000" b="1" u="sng" dirty="0" smtClean="0">
              <a:solidFill>
                <a:prstClr val="black"/>
              </a:solidFill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ro-RO" altLang="en-US" sz="2000" b="1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616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26C2E48F-F75A-4DC1-8B3B-69204B9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740664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Crestere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venituri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fiscale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automat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crestere</a:t>
            </a:r>
            <a:r>
              <a:rPr lang="en-US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taxe</a:t>
            </a:r>
            <a:endParaRPr lang="en-US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11684270-BBDB-4ECC-BF98-B993A41C8703}"/>
              </a:ext>
            </a:extLst>
          </p:cNvPr>
          <p:cNvSpPr/>
          <p:nvPr/>
        </p:nvSpPr>
        <p:spPr>
          <a:xfrm>
            <a:off x="388620" y="1295400"/>
            <a:ext cx="8153400" cy="7322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Teza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 nu pot fi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crescute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venituri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falsa; s-a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putut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Bulgaria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Polonia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In Romania am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redus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impozite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irational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acum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reducere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TVA…); 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O CRESTERE MAJORA RAPIDA nu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credibila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firesc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construiesti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aceasta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ipoteza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 Contra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regulilor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prudentiale</a:t>
            </a:r>
            <a:endParaRPr lang="en-US" altLang="en-US" sz="2000" b="1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financiare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conformarii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en-US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</a:t>
            </a:r>
            <a:r>
              <a:rPr lang="en-US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ANAF;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eliminare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exceptii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combaterea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evaziunii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“tax avoidance” (</a:t>
            </a:r>
            <a:r>
              <a:rPr lang="en-US" altLang="en-US" sz="2000" b="1" i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profit shifting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control strict al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cheltuielilor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restructurare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aparat</a:t>
            </a:r>
            <a:r>
              <a:rPr lang="en-US" altLang="en-US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stat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monetara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BNR nu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poate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compensa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prociclicitatea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bugetului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o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intarire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acum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stimula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fluxuri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i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hotmoney</a:t>
            </a:r>
            <a:r>
              <a:rPr lang="en-US" altLang="en-US" sz="2000" b="1" i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crestere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deficite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relaxare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contracara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incetinirea</a:t>
            </a:r>
            <a:r>
              <a:rPr lang="en-US" altLang="en-US" sz="20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invita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atacuri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speculative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u="sng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leu</a:t>
            </a:r>
            <a:r>
              <a:rPr lang="en-US" altLang="en-US" sz="20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en-US" altLang="en-US" sz="20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</a:pPr>
            <a:endParaRPr lang="en-US" altLang="en-US" sz="20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Ø"/>
            </a:pPr>
            <a:endParaRPr lang="ro-RO" altLang="en-US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algn="just">
              <a:spcAft>
                <a:spcPts val="600"/>
              </a:spcAft>
              <a:buSzPct val="95000"/>
              <a:buFont typeface="Arial" panose="020B0604020202020204" pitchFamily="34" charset="0"/>
              <a:buChar char="•"/>
            </a:pPr>
            <a:endParaRPr lang="ro-RO" alt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64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67400"/>
            <a:ext cx="7543800" cy="672882"/>
          </a:xfrm>
        </p:spPr>
        <p:txBody>
          <a:bodyPr>
            <a:normAutofit fontScale="90000"/>
          </a:bodyPr>
          <a:lstStyle/>
          <a:p>
            <a:pPr algn="ctr"/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...nivelul </a:t>
            </a:r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ridicat al deficitului de cont curent este singular în 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regiune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(in 2019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prognozat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peste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5%)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u 1">
            <a:extLst>
              <a:ext uri="{FF2B5EF4-FFF2-40B4-BE49-F238E27FC236}">
                <a16:creationId xmlns="" xmlns:a16="http://schemas.microsoft.com/office/drawing/2014/main" id="{B8DB5F02-C260-4C3D-8F3D-C2F056FAE284}"/>
              </a:ext>
            </a:extLst>
          </p:cNvPr>
          <p:cNvSpPr txBox="1">
            <a:spLocks/>
          </p:cNvSpPr>
          <p:nvPr/>
        </p:nvSpPr>
        <p:spPr>
          <a:xfrm>
            <a:off x="1000125" y="228600"/>
            <a:ext cx="7543800" cy="9173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Creșterea 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absorbției </a:t>
            </a:r>
            <a:r>
              <a:rPr lang="ro-RO" sz="2800" b="1" dirty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interne în România a 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stimulat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deficit</a:t>
            </a:r>
            <a:r>
              <a:rPr lang="en-US" sz="2800" b="1" dirty="0" err="1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extern</a:t>
            </a:r>
            <a:r>
              <a:rPr lang="en-US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ro-RO" sz="2800" b="1" dirty="0" smtClean="0">
                <a:solidFill>
                  <a:srgbClr val="006E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lang="en-US" sz="2800" b="1" dirty="0">
              <a:solidFill>
                <a:srgbClr val="006E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AA8F40F4-65BC-4F8A-9B93-F8C6ABC0E3A0}"/>
              </a:ext>
            </a:extLst>
          </p:cNvPr>
          <p:cNvSpPr/>
          <p:nvPr/>
        </p:nvSpPr>
        <p:spPr>
          <a:xfrm>
            <a:off x="609600" y="5401017"/>
            <a:ext cx="444817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ro-RO" sz="1500" i="1" dirty="0">
                <a:latin typeface="Calibri" panose="020F0502020204030204" pitchFamily="34" charset="0"/>
              </a:rPr>
              <a:t>Sursa: </a:t>
            </a:r>
            <a:r>
              <a:rPr lang="ro-RO" sz="15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Eurostat, calcule Consiliul Fiscal</a:t>
            </a:r>
            <a:endParaRPr lang="ro-RO" sz="1500" dirty="0"/>
          </a:p>
        </p:txBody>
      </p:sp>
      <p:graphicFrame>
        <p:nvGraphicFramePr>
          <p:cNvPr id="7" name="Diagramă 6">
            <a:extLst>
              <a:ext uri="{FF2B5EF4-FFF2-40B4-BE49-F238E27FC236}">
                <a16:creationId xmlns="" xmlns:a16="http://schemas.microsoft.com/office/drawing/2014/main" id="{EDA2FF45-CFF4-44E9-8206-E61323C442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02117"/>
              </p:ext>
            </p:extLst>
          </p:nvPr>
        </p:nvGraphicFramePr>
        <p:xfrm>
          <a:off x="609600" y="1431925"/>
          <a:ext cx="8083550" cy="3994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230982"/>
      </p:ext>
    </p:extLst>
  </p:cSld>
  <p:clrMapOvr>
    <a:masterClrMapping/>
  </p:clrMapOvr>
</p:sld>
</file>

<file path=ppt/theme/theme1.xml><?xml version="1.0" encoding="utf-8"?>
<a:theme xmlns:a="http://schemas.openxmlformats.org/drawingml/2006/main" name="Bază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ză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ză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Bază</Template>
  <TotalTime>4753</TotalTime>
  <Words>1440</Words>
  <Application>Microsoft Office PowerPoint</Application>
  <PresentationFormat>On-screen Show (4:3)</PresentationFormat>
  <Paragraphs>140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Bază</vt:lpstr>
      <vt:lpstr>PowerPoint Presentation</vt:lpstr>
      <vt:lpstr>Depinde de noi sa controlam situatia  --enunturi de bun simt economic--</vt:lpstr>
      <vt:lpstr>Bugetul: o urgenta</vt:lpstr>
      <vt:lpstr>PowerPoint Presentation</vt:lpstr>
      <vt:lpstr>Simtul proportiilor lipseste</vt:lpstr>
      <vt:lpstr>Încordare severă a BGC generată de ponderea redusă a veniturilor fiscale...</vt:lpstr>
      <vt:lpstr>Mediul extern in deteriorare si contextul intern</vt:lpstr>
      <vt:lpstr>Crestere venituri fiscale nu implica automat crestere de taxe</vt:lpstr>
      <vt:lpstr>...nivelul ridicat al deficitului de cont curent este singular în regiune (in 2019 prognozat peste 5%)</vt:lpstr>
      <vt:lpstr>Componente non-ISD (datorie si fonduri europene) cresc ca pondere</vt:lpstr>
      <vt:lpstr>...România fiind singura țară din regiune care se confruntă cu problema deficitelor gemene</vt:lpstr>
      <vt:lpstr>Coordonatele actualizate ale construcției bugetare din anul 2019 si implicatii pt 2020</vt:lpstr>
      <vt:lpstr>...și de rigidizarea accentuată a structurii cheltuielilor bugetare</vt:lpstr>
      <vt:lpstr>O nouă reducere a investițiilor publice pentru a controla deficitul este tot mai dificila</vt:lpstr>
      <vt:lpstr>Eficiența colectării veniturilor este la un nivel scăzut</vt:lpstr>
      <vt:lpstr>Concluzii</vt:lpstr>
      <vt:lpstr>Concluzii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user3</dc:creator>
  <cp:lastModifiedBy>Daniel Daianu</cp:lastModifiedBy>
  <cp:revision>474</cp:revision>
  <dcterms:created xsi:type="dcterms:W3CDTF">2006-08-16T00:00:00Z</dcterms:created>
  <dcterms:modified xsi:type="dcterms:W3CDTF">2019-11-26T21:49:34Z</dcterms:modified>
</cp:coreProperties>
</file>